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7.xml" ContentType="application/vnd.openxmlformats-officedocument.drawingml.chart+xml"/>
  <Override PartName="/ppt/notesSlides/notesSlide32.xml" ContentType="application/vnd.openxmlformats-officedocument.presentationml.notesSlide+xml"/>
  <Override PartName="/ppt/charts/chart8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9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40.xml" ContentType="application/vnd.openxmlformats-officedocument.presentationml.notesSlide+xml"/>
  <Override PartName="/ppt/charts/chart11.xml" ContentType="application/vnd.openxmlformats-officedocument.drawingml.chart+xml"/>
  <Override PartName="/ppt/notesSlides/notesSlide41.xml" ContentType="application/vnd.openxmlformats-officedocument.presentationml.notesSlide+xml"/>
  <Override PartName="/ppt/charts/chart12.xml" ContentType="application/vnd.openxmlformats-officedocument.drawingml.chart+xml"/>
  <Override PartName="/ppt/notesSlides/notesSlide42.xml" ContentType="application/vnd.openxmlformats-officedocument.presentationml.notesSlide+xml"/>
  <Override PartName="/ppt/charts/chart13.xml" ContentType="application/vnd.openxmlformats-officedocument.drawingml.chart+xml"/>
  <Override PartName="/ppt/drawings/drawing2.xml" ContentType="application/vnd.openxmlformats-officedocument.drawingml.chartshapes+xml"/>
  <Override PartName="/ppt/notesSlides/notesSlide43.xml" ContentType="application/vnd.openxmlformats-officedocument.presentationml.notesSlide+xml"/>
  <Override PartName="/ppt/charts/chart14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15.xml" ContentType="application/vnd.openxmlformats-officedocument.drawingml.chart+xml"/>
  <Override PartName="/ppt/drawings/drawing4.xml" ContentType="application/vnd.openxmlformats-officedocument.drawingml.chartshapes+xml"/>
  <Override PartName="/ppt/notesSlides/notesSlide46.xml" ContentType="application/vnd.openxmlformats-officedocument.presentationml.notesSlide+xml"/>
  <Override PartName="/ppt/charts/chart16.xml" ContentType="application/vnd.openxmlformats-officedocument.drawingml.chart+xml"/>
  <Override PartName="/ppt/notesSlides/notesSlide47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48.xml" ContentType="application/vnd.openxmlformats-officedocument.presentationml.notesSlide+xml"/>
  <Override PartName="/ppt/charts/chart19.xml" ContentType="application/vnd.openxmlformats-officedocument.drawingml.chart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chart20.xml" ContentType="application/vnd.openxmlformats-officedocument.drawingml.chart+xml"/>
  <Override PartName="/ppt/notesSlides/notesSlide51.xml" ContentType="application/vnd.openxmlformats-officedocument.presentationml.notesSlide+xml"/>
  <Override PartName="/ppt/charts/chart21.xml" ContentType="application/vnd.openxmlformats-officedocument.drawingml.chart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57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notesSlides/notesSlide58.xml" ContentType="application/vnd.openxmlformats-officedocument.presentationml.notesSlide+xml"/>
  <Override PartName="/ppt/charts/chart28.xml" ContentType="application/vnd.openxmlformats-officedocument.drawingml.chart+xml"/>
  <Override PartName="/ppt/drawings/drawing5.xml" ContentType="application/vnd.openxmlformats-officedocument.drawingml.chartshapes+xml"/>
  <Override PartName="/ppt/notesSlides/notesSlide59.xml" ContentType="application/vnd.openxmlformats-officedocument.presentationml.notesSlide+xml"/>
  <Override PartName="/ppt/charts/chart29.xml" ContentType="application/vnd.openxmlformats-officedocument.drawingml.chart+xml"/>
  <Override PartName="/ppt/theme/themeOverride3.xml" ContentType="application/vnd.openxmlformats-officedocument.themeOverr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73"/>
  </p:notesMasterIdLst>
  <p:sldIdLst>
    <p:sldId id="262" r:id="rId2"/>
    <p:sldId id="33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88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6" r:id="rId23"/>
    <p:sldId id="377" r:id="rId24"/>
    <p:sldId id="378" r:id="rId25"/>
    <p:sldId id="390" r:id="rId26"/>
    <p:sldId id="389" r:id="rId27"/>
    <p:sldId id="381" r:id="rId28"/>
    <p:sldId id="380" r:id="rId29"/>
    <p:sldId id="391" r:id="rId30"/>
    <p:sldId id="357" r:id="rId31"/>
    <p:sldId id="358" r:id="rId32"/>
    <p:sldId id="359" r:id="rId33"/>
    <p:sldId id="360" r:id="rId34"/>
    <p:sldId id="383" r:id="rId35"/>
    <p:sldId id="384" r:id="rId36"/>
    <p:sldId id="361" r:id="rId37"/>
    <p:sldId id="362" r:id="rId38"/>
    <p:sldId id="385" r:id="rId39"/>
    <p:sldId id="363" r:id="rId40"/>
    <p:sldId id="364" r:id="rId41"/>
    <p:sldId id="365" r:id="rId42"/>
    <p:sldId id="366" r:id="rId43"/>
    <p:sldId id="373" r:id="rId44"/>
    <p:sldId id="367" r:id="rId45"/>
    <p:sldId id="368" r:id="rId46"/>
    <p:sldId id="370" r:id="rId47"/>
    <p:sldId id="371" r:id="rId48"/>
    <p:sldId id="372" r:id="rId49"/>
    <p:sldId id="376" r:id="rId50"/>
    <p:sldId id="374" r:id="rId51"/>
    <p:sldId id="256" r:id="rId52"/>
    <p:sldId id="257" r:id="rId53"/>
    <p:sldId id="259" r:id="rId54"/>
    <p:sldId id="260" r:id="rId55"/>
    <p:sldId id="266" r:id="rId56"/>
    <p:sldId id="267" r:id="rId57"/>
    <p:sldId id="268" r:id="rId58"/>
    <p:sldId id="269" r:id="rId59"/>
    <p:sldId id="270" r:id="rId60"/>
    <p:sldId id="271" r:id="rId61"/>
    <p:sldId id="272" r:id="rId62"/>
    <p:sldId id="277" r:id="rId63"/>
    <p:sldId id="282" r:id="rId64"/>
    <p:sldId id="281" r:id="rId65"/>
    <p:sldId id="386" r:id="rId66"/>
    <p:sldId id="387" r:id="rId67"/>
    <p:sldId id="284" r:id="rId68"/>
    <p:sldId id="285" r:id="rId69"/>
    <p:sldId id="287" r:id="rId70"/>
    <p:sldId id="286" r:id="rId71"/>
    <p:sldId id="375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760" autoAdjust="0"/>
  </p:normalViewPr>
  <p:slideViewPr>
    <p:cSldViewPr>
      <p:cViewPr>
        <p:scale>
          <a:sx n="100" d="100"/>
          <a:sy n="100" d="100"/>
        </p:scale>
        <p:origin x="-122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14.xlsx"/><Relationship Id="rId1" Type="http://schemas.openxmlformats.org/officeDocument/2006/relationships/themeOverride" Target="../theme/themeOverride2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7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28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9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08487291663094"/>
          <c:y val="8.8081088303788468E-2"/>
          <c:w val="0.56048505099294843"/>
          <c:h val="0.6631009192213556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Тамбовская область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Лист1!$B$2:$B$9</c:f>
              <c:numCache>
                <c:formatCode>0.0</c:formatCode>
                <c:ptCount val="8"/>
                <c:pt idx="0">
                  <c:v>127.8</c:v>
                </c:pt>
                <c:pt idx="1">
                  <c:v>121.9</c:v>
                </c:pt>
                <c:pt idx="2">
                  <c:v>106.4</c:v>
                </c:pt>
                <c:pt idx="3">
                  <c:v>109.3</c:v>
                </c:pt>
                <c:pt idx="4">
                  <c:v>97.3</c:v>
                </c:pt>
                <c:pt idx="5">
                  <c:v>84.1</c:v>
                </c:pt>
                <c:pt idx="6">
                  <c:v>83.6</c:v>
                </c:pt>
                <c:pt idx="7">
                  <c:v>72.599999999999994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ЦФО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Лист1!$A$2:$A$9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Лист1!$C$2:$C$9</c:f>
              <c:numCache>
                <c:formatCode>0.0</c:formatCode>
                <c:ptCount val="8"/>
                <c:pt idx="0">
                  <c:v>180.5</c:v>
                </c:pt>
                <c:pt idx="1">
                  <c:v>175.1</c:v>
                </c:pt>
                <c:pt idx="2">
                  <c:v>174.5</c:v>
                </c:pt>
                <c:pt idx="3">
                  <c:v>165.5</c:v>
                </c:pt>
                <c:pt idx="4">
                  <c:v>131.9</c:v>
                </c:pt>
                <c:pt idx="5">
                  <c:v>105</c:v>
                </c:pt>
                <c:pt idx="6">
                  <c:v>94.2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РФ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Лист1!$A$2:$A$9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Лист1!$D$2:$D$9</c:f>
              <c:numCache>
                <c:formatCode>0.0</c:formatCode>
                <c:ptCount val="8"/>
                <c:pt idx="0">
                  <c:v>215</c:v>
                </c:pt>
                <c:pt idx="1">
                  <c:v>204.5</c:v>
                </c:pt>
                <c:pt idx="2">
                  <c:v>196.9</c:v>
                </c:pt>
                <c:pt idx="3">
                  <c:v>189.4</c:v>
                </c:pt>
                <c:pt idx="4">
                  <c:v>156.69999999999999</c:v>
                </c:pt>
                <c:pt idx="5">
                  <c:v>130</c:v>
                </c:pt>
                <c:pt idx="6">
                  <c:v>119.1</c:v>
                </c:pt>
                <c:pt idx="7" formatCode="General">
                  <c:v>111.2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381312"/>
        <c:axId val="68387200"/>
      </c:lineChart>
      <c:catAx>
        <c:axId val="68381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8387200"/>
        <c:crosses val="autoZero"/>
        <c:auto val="1"/>
        <c:lblAlgn val="ctr"/>
        <c:lblOffset val="100"/>
        <c:noMultiLvlLbl val="0"/>
      </c:catAx>
      <c:valAx>
        <c:axId val="68387200"/>
        <c:scaling>
          <c:orientation val="minMax"/>
          <c:min val="5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683813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Население Тамбовской области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Население Тамбовской области</c:v>
                </c:pt>
              </c:strCache>
            </c:strRef>
          </c:tx>
          <c:marker>
            <c:symbol val="none"/>
          </c:marker>
          <c:cat>
            <c:numRef>
              <c:f>Лист1!$A$2:$A$13</c:f>
              <c:numCache>
                <c:formatCode>General</c:formatCod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1092658</c:v>
                </c:pt>
                <c:pt idx="1">
                  <c:v>1094955</c:v>
                </c:pt>
                <c:pt idx="2">
                  <c:v>1086122</c:v>
                </c:pt>
                <c:pt idx="3">
                  <c:v>1072341</c:v>
                </c:pt>
                <c:pt idx="4">
                  <c:v>1072341</c:v>
                </c:pt>
                <c:pt idx="5">
                  <c:v>1065677</c:v>
                </c:pt>
                <c:pt idx="6">
                  <c:v>1056358</c:v>
                </c:pt>
                <c:pt idx="7">
                  <c:v>1045311</c:v>
                </c:pt>
                <c:pt idx="8">
                  <c:v>1040327</c:v>
                </c:pt>
                <c:pt idx="9" formatCode="#,##0">
                  <c:v>1033552</c:v>
                </c:pt>
                <c:pt idx="10" formatCode="#,##0">
                  <c:v>1015966</c:v>
                </c:pt>
                <c:pt idx="11">
                  <c:v>1006748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027712"/>
        <c:axId val="67030016"/>
      </c:lineChart>
      <c:catAx>
        <c:axId val="67027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7030016"/>
        <c:crosses val="autoZero"/>
        <c:auto val="1"/>
        <c:lblAlgn val="ctr"/>
        <c:lblOffset val="100"/>
        <c:noMultiLvlLbl val="0"/>
      </c:catAx>
      <c:valAx>
        <c:axId val="67030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027712"/>
        <c:crosses val="autoZero"/>
        <c:crossBetween val="between"/>
      </c:valAx>
      <c:spPr>
        <a:solidFill>
          <a:schemeClr val="bg2">
            <a:lumMod val="20000"/>
            <a:lumOff val="80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175111492748365E-2"/>
          <c:y val="0.10749785892600103"/>
          <c:w val="0.50019423741966274"/>
          <c:h val="0.804289133062434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27695907344758031"/>
                  <c:y val="0.2349481991694873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69,7%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965695839702253E-5"/>
                  <c:y val="-0.1718915452379072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1182142558522624"/>
                  <c:y val="-0.1034169111439105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психозы</c:v>
                </c:pt>
                <c:pt idx="1">
                  <c:v>непсихотические</c:v>
                </c:pt>
                <c:pt idx="2">
                  <c:v>умственная осталость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0.69699999999999995</c:v>
                </c:pt>
                <c:pt idx="1">
                  <c:v>0.20100000000000001</c:v>
                </c:pt>
                <c:pt idx="2">
                  <c:v>0.10199999999999998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572983353316816"/>
          <c:y val="0.45310541777769681"/>
          <c:w val="0.44270166466831873"/>
          <c:h val="0.3637768241646796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7.0773009407698428E-2"/>
                  <c:y val="0.126287934465926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92,9%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3040303624714465E-2"/>
                  <c:y val="-0.1454211892425970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0034363382770587"/>
                  <c:y val="-6.9350044846136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алкоголизм</c:v>
                </c:pt>
                <c:pt idx="1">
                  <c:v>наркомания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0.92900000000000005</c:v>
                </c:pt>
                <c:pt idx="1">
                  <c:v>7.0999999999999994E-2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001667046383056"/>
          <c:y val="0.4076683349834283"/>
          <c:w val="0.38304613828705597"/>
          <c:h val="0.31322900279605032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>
        <c:manualLayout>
          <c:xMode val="edge"/>
          <c:yMode val="edge"/>
          <c:x val="0.16165227673115687"/>
          <c:y val="3.9193176066856801E-2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7459118299024979E-2"/>
          <c:y val="0.22533787398108032"/>
          <c:w val="0.3422703745167916"/>
          <c:h val="0.70954872047244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Диагнозы</c:v>
                </c:pt>
              </c:strCache>
            </c:strRef>
          </c:tx>
          <c:dLbls>
            <c:dLbl>
              <c:idx val="0"/>
              <c:layout>
                <c:manualLayout>
                  <c:x val="-8.7834257732046866E-2"/>
                  <c:y val="0.1501493602362211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0571693363605373E-2"/>
                  <c:y val="-0.1868240649606299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0209264497676948"/>
                  <c:y val="-8.62475393700787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9.2019384903508639E-2"/>
                  <c:y val="4.36448795662268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7.23440510408625E-2"/>
                  <c:y val="0.1702573818897644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Психозы</c:v>
                </c:pt>
                <c:pt idx="1">
                  <c:v>Шизофрения</c:v>
                </c:pt>
                <c:pt idx="2">
                  <c:v>Непсихотические </c:v>
                </c:pt>
                <c:pt idx="3">
                  <c:v>Умственная отсталость</c:v>
                </c:pt>
                <c:pt idx="4">
                  <c:v>Заболевания, связанные с употреблением алкоголя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39</c:v>
                </c:pt>
                <c:pt idx="1">
                  <c:v>56</c:v>
                </c:pt>
                <c:pt idx="2">
                  <c:v>29</c:v>
                </c:pt>
                <c:pt idx="3">
                  <c:v>12</c:v>
                </c:pt>
                <c:pt idx="4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394243740927636"/>
          <c:y val="0.16643408184998468"/>
          <c:w val="0.41920357445021372"/>
          <c:h val="0.77942220512084071"/>
        </c:manualLayout>
      </c:layout>
      <c:overlay val="0"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>
        <c:manualLayout>
          <c:xMode val="edge"/>
          <c:yMode val="edge"/>
          <c:x val="0.15726572811902931"/>
          <c:y val="3.2753579924376656E-2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Возраст пациентов</c:v>
                </c:pt>
              </c:strCache>
            </c:strRef>
          </c:tx>
          <c:dLbls>
            <c:dLbl>
              <c:idx val="0"/>
              <c:layout>
                <c:manualLayout>
                  <c:x val="-0.1426227034120735"/>
                  <c:y val="-8.7799704724409497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1412188320209973"/>
                  <c:y val="7.8029035433070867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от 18 до 60 лет</c:v>
                </c:pt>
                <c:pt idx="1">
                  <c:v>до 18 лет</c:v>
                </c:pt>
                <c:pt idx="2">
                  <c:v>старше 60 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99</c:v>
                </c:pt>
                <c:pt idx="1">
                  <c:v>4</c:v>
                </c:pt>
                <c:pt idx="2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Область</c:v>
                </c:pt>
                <c:pt idx="1">
                  <c:v>Тамбов</c:v>
                </c:pt>
                <c:pt idx="2">
                  <c:v>Тамбовский р-он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36</c:v>
                </c:pt>
                <c:pt idx="1">
                  <c:v>4</c:v>
                </c:pt>
                <c:pt idx="2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Область</c:v>
                </c:pt>
                <c:pt idx="1">
                  <c:v>Тамбов</c:v>
                </c:pt>
                <c:pt idx="2">
                  <c:v>Тамбовский р-он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41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6180669018427179E-3"/>
                  <c:y val="-2.2046161537606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Область</c:v>
                </c:pt>
                <c:pt idx="1">
                  <c:v>Тамбов</c:v>
                </c:pt>
                <c:pt idx="2">
                  <c:v>Тамбовский р-он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28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Область</c:v>
                </c:pt>
                <c:pt idx="1">
                  <c:v>Тамбов</c:v>
                </c:pt>
                <c:pt idx="2">
                  <c:v>Тамбовский р-он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30</c:v>
                </c:pt>
                <c:pt idx="1">
                  <c:v>11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202624"/>
        <c:axId val="168204160"/>
      </c:barChart>
      <c:catAx>
        <c:axId val="168202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ru-RU"/>
          </a:p>
        </c:txPr>
        <c:crossAx val="168204160"/>
        <c:crosses val="autoZero"/>
        <c:auto val="1"/>
        <c:lblAlgn val="ctr"/>
        <c:lblOffset val="100"/>
        <c:noMultiLvlLbl val="0"/>
      </c:catAx>
      <c:valAx>
        <c:axId val="168204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82026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Область</c:v>
                </c:pt>
                <c:pt idx="1">
                  <c:v>Тамбов</c:v>
                </c:pt>
                <c:pt idx="2">
                  <c:v>Тамбовский р-он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Область</c:v>
                </c:pt>
                <c:pt idx="1">
                  <c:v>Тамбов</c:v>
                </c:pt>
                <c:pt idx="2">
                  <c:v>Тамбовский р-он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Область</c:v>
                </c:pt>
                <c:pt idx="1">
                  <c:v>Тамбов</c:v>
                </c:pt>
                <c:pt idx="2">
                  <c:v>Тамбовский р-он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Область</c:v>
                </c:pt>
                <c:pt idx="1">
                  <c:v>Тамбов</c:v>
                </c:pt>
                <c:pt idx="2">
                  <c:v>Тамбовский р-он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5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304000"/>
        <c:axId val="168313984"/>
      </c:barChart>
      <c:catAx>
        <c:axId val="1683040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313984"/>
        <c:crosses val="autoZero"/>
        <c:auto val="1"/>
        <c:lblAlgn val="ctr"/>
        <c:lblOffset val="100"/>
        <c:noMultiLvlLbl val="0"/>
      </c:catAx>
      <c:valAx>
        <c:axId val="168313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aseline="0"/>
            </a:pPr>
            <a:endParaRPr lang="ru-RU"/>
          </a:p>
        </c:txPr>
        <c:crossAx val="16830400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Пациенты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были направлены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60864478671038624"/>
          <c:y val="2.2515228804364615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Кем направлены</c:v>
                </c:pt>
              </c:strCache>
            </c:strRef>
          </c:tx>
          <c:dLbls>
            <c:dLbl>
              <c:idx val="0"/>
              <c:layout>
                <c:manualLayout>
                  <c:x val="-8.4822354151007362E-2"/>
                  <c:y val="-7.382808529548726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228943017470743E-2"/>
                  <c:y val="-0.11508413958732715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Самостоятельно</c:v>
                </c:pt>
                <c:pt idx="1">
                  <c:v>ДПНО</c:v>
                </c:pt>
                <c:pt idx="2">
                  <c:v>Психотерапевтическое отделение ТПКБ</c:v>
                </c:pt>
                <c:pt idx="3">
                  <c:v>Дневной стационар ТПКБ</c:v>
                </c:pt>
                <c:pt idx="4">
                  <c:v>Поликлиника №5</c:v>
                </c:pt>
                <c:pt idx="5">
                  <c:v>Другие ЛПУ г. Тамбова</c:v>
                </c:pt>
                <c:pt idx="6">
                  <c:v>ЦРБ Тамбовской области</c:v>
                </c:pt>
                <c:pt idx="7">
                  <c:v>Учебные заведения</c:v>
                </c:pt>
                <c:pt idx="8">
                  <c:v>Другие отделения ТПКБ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243</c:v>
                </c:pt>
                <c:pt idx="1">
                  <c:v>52</c:v>
                </c:pt>
                <c:pt idx="2">
                  <c:v>6</c:v>
                </c:pt>
                <c:pt idx="3">
                  <c:v>3</c:v>
                </c:pt>
                <c:pt idx="4">
                  <c:v>47</c:v>
                </c:pt>
                <c:pt idx="5">
                  <c:v>20</c:v>
                </c:pt>
                <c:pt idx="6">
                  <c:v>4</c:v>
                </c:pt>
                <c:pt idx="7">
                  <c:v>19</c:v>
                </c:pt>
                <c:pt idx="8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8968946816940939"/>
          <c:y val="0.18226729804691477"/>
          <c:w val="0.50136750804637242"/>
          <c:h val="0.77536880220202464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3"/>
    </mc:Choice>
    <mc:Fallback>
      <c:style val="4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51527427821522309"/>
          <c:y val="1.235948786953572E-2"/>
        </c:manualLayout>
      </c:layout>
      <c:overlay val="0"/>
    </c:title>
    <c:autoTitleDeleted val="0"/>
    <c:view3D>
      <c:rotX val="40"/>
      <c:rotY val="6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7777777777778054E-2"/>
          <c:y val="4.1632640199983804E-3"/>
          <c:w val="0.60416666666666652"/>
          <c:h val="0.549805556795536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 </c:v>
                </c:pt>
              </c:strCache>
            </c:strRef>
          </c:tx>
          <c:dPt>
            <c:idx val="0"/>
            <c:bubble3D val="0"/>
            <c:spPr>
              <a:solidFill>
                <a:srgbClr val="7FD13B"/>
              </a:soli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F8AAF4">
                      <a:shade val="30000"/>
                      <a:satMod val="115000"/>
                    </a:srgbClr>
                  </a:gs>
                  <a:gs pos="50000">
                    <a:srgbClr val="F8AAF4">
                      <a:shade val="67500"/>
                      <a:satMod val="115000"/>
                    </a:srgbClr>
                  </a:gs>
                  <a:gs pos="100000">
                    <a:srgbClr val="F8AAF4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solidFill>
                  <a:schemeClr val="bg2"/>
                </a:solidFill>
              </a:ln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0.20590190288714041"/>
                  <c:y val="3.1263867699846015E-2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500" b="0" i="0" u="none" strike="noStrike" kern="1200" baseline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+mn-cs"/>
                      </a:defRPr>
                    </a:pPr>
                    <a:r>
                      <a:rPr lang="ru-RU" sz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</a:rPr>
                      <a:t>Е</a:t>
                    </a:r>
                    <a:r>
                      <a:rPr lang="ru-RU" sz="1200" dirty="0" smtClean="0"/>
                      <a:t>жемесячная </a:t>
                    </a:r>
                    <a:r>
                      <a:rPr lang="ru-RU" sz="1200" dirty="0"/>
                      <a:t>денежная выплата на </a:t>
                    </a:r>
                    <a:r>
                      <a:rPr lang="ru-RU" sz="1200" dirty="0" smtClean="0"/>
                      <a:t>обеспечение </a:t>
                    </a:r>
                    <a:r>
                      <a:rPr lang="ru-RU" sz="1200" dirty="0"/>
                      <a:t>мер соц. поддержки
</a:t>
                    </a:r>
                    <a:r>
                      <a:rPr lang="ru-RU" sz="1200" dirty="0" smtClean="0"/>
                      <a:t>533 538</a:t>
                    </a:r>
                    <a:endParaRPr lang="ru-RU" sz="1100" b="1" i="0" baseline="0" dirty="0" smtClean="0">
                      <a:solidFill>
                        <a:srgbClr val="00B050"/>
                      </a:solidFill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500" b="0" i="0" u="none" strike="noStrike" kern="1200" baseline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+mn-cs"/>
                      </a:defRPr>
                    </a:pPr>
                    <a:endParaRPr lang="ru-RU" baseline="0" dirty="0" smtClean="0"/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500" b="0" i="0" u="none" strike="noStrike" kern="1200" baseline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+mn-cs"/>
                      </a:defRPr>
                    </a:pP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0.15885706474190744"/>
                  <c:y val="0.12295988903214285"/>
                </c:manualLayout>
              </c:layout>
              <c:tx>
                <c:rich>
                  <a:bodyPr/>
                  <a:lstStyle/>
                  <a:p>
                    <a:endParaRPr lang="ru-RU" sz="1500" baseline="0" dirty="0" smtClean="0">
                      <a:solidFill>
                        <a:schemeClr val="tx1"/>
                      </a:solidFill>
                      <a:latin typeface="Times New Roman" pitchFamily="18" charset="0"/>
                    </a:endParaRPr>
                  </a:p>
                  <a:p>
                    <a:r>
                      <a:rPr lang="ru-RU" sz="1200" b="0" i="0" baseline="0" dirty="0" smtClean="0">
                        <a:effectLst/>
                      </a:rPr>
                      <a:t>Поступления от оказания платных услуг</a:t>
                    </a:r>
                    <a:br>
                      <a:rPr lang="ru-RU" sz="1200" b="0" i="0" baseline="0" dirty="0" smtClean="0">
                        <a:effectLst/>
                      </a:rPr>
                    </a:br>
                    <a:r>
                      <a:rPr lang="ru-RU" sz="1200" b="0" i="0" baseline="0" dirty="0" smtClean="0">
                        <a:effectLst/>
                      </a:rPr>
                      <a:t>94 994 575,85</a:t>
                    </a:r>
                    <a:endParaRPr lang="ru-RU" sz="1050" b="1" dirty="0">
                      <a:solidFill>
                        <a:srgbClr val="00B050"/>
                      </a:solidFill>
                      <a:effectLst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2228182414698183"/>
                  <c:y val="-6.2423850736941122E-2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500" b="0" i="0" u="none" strike="noStrike" kern="1200" baseline="0">
                        <a:solidFill>
                          <a:srgbClr val="FFFFFF"/>
                        </a:solidFill>
                        <a:latin typeface="Times New Roman" pitchFamily="18" charset="0"/>
                        <a:ea typeface="+mn-ea"/>
                        <a:cs typeface="+mn-cs"/>
                      </a:defRPr>
                    </a:pP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chemeClr val="tx1"/>
                        </a:solidFill>
                      </a:rPr>
                      <a:t>Областной бюджет субсидия на выполнение </a:t>
                    </a:r>
                    <a:r>
                      <a:rPr lang="ru-RU" sz="1200" dirty="0" err="1" smtClean="0">
                        <a:solidFill>
                          <a:schemeClr val="tx1"/>
                        </a:solidFill>
                      </a:rPr>
                      <a:t>гос</a:t>
                    </a:r>
                    <a:r>
                      <a:rPr lang="ru-RU" sz="1200" dirty="0" smtClean="0">
                        <a:solidFill>
                          <a:schemeClr val="tx1"/>
                        </a:solidFill>
                      </a:rPr>
                      <a:t>. задания </a:t>
                    </a:r>
                    <a:r>
                      <a:rPr lang="ru-RU" sz="1200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ru-RU" sz="1200" dirty="0" smtClean="0">
                        <a:solidFill>
                          <a:schemeClr val="tx1"/>
                        </a:solidFill>
                      </a:rPr>
                      <a:t>576 740 913,40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rgbClr val="FFFFFF">
                    <a:alpha val="61961"/>
                  </a:srgbClr>
                </a:solidFill>
              </c:sp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-0.28255752405949258"/>
                  <c:y val="-5.627496185972258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0" i="0" baseline="0" dirty="0" smtClean="0">
                        <a:effectLst/>
                      </a:rPr>
                      <a:t>Развитие паллиативной мед. Помощи за счет ср-в резервного фонда Правительства РФ</a:t>
                    </a:r>
                    <a:r>
                      <a:rPr lang="ru-RU" sz="1400" b="0" i="0" baseline="0" dirty="0" smtClean="0">
                        <a:effectLst/>
                      </a:rPr>
                      <a:t/>
                    </a:r>
                    <a:br>
                      <a:rPr lang="ru-RU" sz="1400" b="0" i="0" baseline="0" dirty="0" smtClean="0">
                        <a:effectLst/>
                      </a:rPr>
                    </a:br>
                    <a:r>
                      <a:rPr lang="ru-RU" sz="1600" b="0" i="0" baseline="0" dirty="0" smtClean="0">
                        <a:effectLst/>
                      </a:rPr>
                      <a:t>4 606 562,58</a:t>
                    </a:r>
                    <a:endParaRPr lang="ru-RU" sz="1400" dirty="0" smtClean="0">
                      <a:effectLst/>
                    </a:endParaRPr>
                  </a:p>
                  <a:p>
                    <a:r>
                      <a:rPr lang="ru-RU" sz="1400" b="1" i="0" baseline="0" dirty="0" smtClean="0">
                        <a:solidFill>
                          <a:srgbClr val="00B050"/>
                        </a:solidFill>
                        <a:effectLst/>
                      </a:rPr>
                      <a:t>0,8% от общего финансирования</a:t>
                    </a:r>
                    <a:endParaRPr lang="ru-RU" sz="1400" b="1" dirty="0" smtClean="0">
                      <a:solidFill>
                        <a:srgbClr val="00B050"/>
                      </a:solidFill>
                      <a:effectLst/>
                    </a:endParaRPr>
                  </a:p>
                  <a:p>
                    <a:endParaRPr lang="ru-RU" dirty="0">
                      <a:solidFill>
                        <a:srgbClr val="00B05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4"/>
              <c:layout>
                <c:manualLayout>
                  <c:x val="0.19992191601049941"/>
                  <c:y val="-0.20381606486882584"/>
                </c:manualLayout>
              </c:layout>
              <c:tx>
                <c:rich>
                  <a:bodyPr/>
                  <a:lstStyle/>
                  <a:p>
                    <a:r>
                      <a:rPr lang="ru-RU" sz="150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</a:rPr>
                      <a:t>О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бластной бюджет субсидия на выполнение </a:t>
                    </a:r>
                    <a:r>
                      <a:rPr lang="ru-RU" dirty="0" err="1" smtClean="0">
                        <a:solidFill>
                          <a:schemeClr val="bg1"/>
                        </a:solidFill>
                      </a:rPr>
                      <a:t>гос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. задания </a:t>
                    </a:r>
                    <a:r>
                      <a:rPr lang="ru-RU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370 272 430,42</a:t>
                    </a:r>
                    <a:r>
                      <a:rPr lang="ru-RU" dirty="0">
                        <a:solidFill>
                          <a:schemeClr val="bg1"/>
                        </a:solidFill>
                      </a:rPr>
                      <a:t>
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78,9%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5"/>
              <c:layout>
                <c:manualLayout>
                  <c:x val="-0.12261439195100612"/>
                  <c:y val="-2.531240891629094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Единовременные </a:t>
                    </a:r>
                    <a:r>
                      <a:rPr lang="ru-RU" dirty="0"/>
                      <a:t>компенсационные выплаты медработникм
</a:t>
                    </a:r>
                    <a:r>
                      <a:rPr lang="ru-RU" dirty="0" smtClean="0"/>
                      <a:t>2 000 000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0,4%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6"/>
              <c:layout>
                <c:manualLayout>
                  <c:x val="0.12604385389326594"/>
                  <c:y val="-0.316437924228890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1500" baseline="0">
                    <a:solidFill>
                      <a:schemeClr val="tx1"/>
                    </a:solidFill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41275">
                  <a:solidFill>
                    <a:schemeClr val="tx1"/>
                  </a:solidFill>
                </a:ln>
              </c:spPr>
            </c:leaderLines>
          </c:dLbls>
          <c:cat>
            <c:strRef>
              <c:f>Лист1!$A$2:$A$4</c:f>
              <c:strCache>
                <c:ptCount val="3"/>
                <c:pt idx="0">
                  <c:v>Ежемес-я денежная выплата на обесп-е мер соц. поддержки</c:v>
                </c:pt>
                <c:pt idx="1">
                  <c:v>Поступл. от оказания платных услуг</c:v>
                </c:pt>
                <c:pt idx="2">
                  <c:v>Областной бюджет субсидия на выполнение гос. задания 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533538</c:v>
                </c:pt>
                <c:pt idx="1">
                  <c:v>94994575.849999994</c:v>
                </c:pt>
                <c:pt idx="2">
                  <c:v>516740913.39999974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gradFill>
      <a:gsLst>
        <a:gs pos="0">
          <a:srgbClr val="FFEFD1"/>
        </a:gs>
        <a:gs pos="64999">
          <a:srgbClr val="F0EBD5"/>
        </a:gs>
        <a:gs pos="100000">
          <a:srgbClr val="D1C39F"/>
        </a:gs>
      </a:gsLst>
      <a:lin ang="5400000" scaled="0"/>
    </a:gradFill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855533683289593E-2"/>
          <c:y val="3.0255771212512512E-2"/>
          <c:w val="0.89700623359580389"/>
          <c:h val="0.8467358205063304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c:spPr>
          <c:invertIfNegative val="0"/>
          <c:dLbls>
            <c:dLbl>
              <c:idx val="0"/>
              <c:layout>
                <c:manualLayout>
                  <c:x val="-9.7222222222222224E-3"/>
                  <c:y val="-5.9705440623017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666666666666701E-2"/>
                  <c:y val="-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5277777777777781E-2"/>
                  <c:y val="-1.3931269478704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1666666666666683E-3"/>
                  <c:y val="5.635314106750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sz="1400" b="1">
                    <a:solidFill>
                      <a:schemeClr val="accent5">
                        <a:lumMod val="1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Лист1!$A$2:$A$17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93.76</c:v>
                </c:pt>
                <c:pt idx="1">
                  <c:v>111.09</c:v>
                </c:pt>
                <c:pt idx="2">
                  <c:v>132.23999999999998</c:v>
                </c:pt>
                <c:pt idx="3">
                  <c:v>158.22999999999999</c:v>
                </c:pt>
                <c:pt idx="4">
                  <c:v>180.36</c:v>
                </c:pt>
                <c:pt idx="5">
                  <c:v>185.4</c:v>
                </c:pt>
                <c:pt idx="6">
                  <c:v>219.8</c:v>
                </c:pt>
                <c:pt idx="7">
                  <c:v>254.2</c:v>
                </c:pt>
                <c:pt idx="8">
                  <c:v>278.10000000000002</c:v>
                </c:pt>
                <c:pt idx="9">
                  <c:v>320.60000000000002</c:v>
                </c:pt>
                <c:pt idx="10">
                  <c:v>366.4</c:v>
                </c:pt>
                <c:pt idx="11">
                  <c:v>401.6</c:v>
                </c:pt>
                <c:pt idx="12">
                  <c:v>370.3</c:v>
                </c:pt>
                <c:pt idx="13">
                  <c:v>467.4</c:v>
                </c:pt>
                <c:pt idx="14">
                  <c:v>491.34500000000008</c:v>
                </c:pt>
                <c:pt idx="15">
                  <c:v>539.4</c:v>
                </c:pt>
              </c:numCache>
            </c:numRef>
          </c:val>
          <c:shape val="coneToMa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платные услуги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solidFill>
                <a:srgbClr val="340EBE"/>
              </a:solidFill>
            </a:ln>
          </c:spPr>
          <c:invertIfNegative val="0"/>
          <c:dLbls>
            <c:dLbl>
              <c:idx val="0"/>
              <c:layout>
                <c:manualLayout>
                  <c:x val="5.5554461942258953E-3"/>
                  <c:y val="-7.493518590487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666666666666683E-3"/>
                  <c:y val="-7.0316868213011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665573053368083E-3"/>
                  <c:y val="-6.5698393813952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111111111111125E-2"/>
                  <c:y val="-5.3257723157311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055555555555561E-2"/>
                  <c:y val="-5.1459194700538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6666666666666725E-2"/>
                  <c:y val="-5.0075940305842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6666557305337587E-2"/>
                  <c:y val="-4.7171059064821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5277777777777781E-2"/>
                  <c:y val="-1.8670408416555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5277777777777781E-2"/>
                  <c:y val="-2.1352295321600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3888888888889341E-2"/>
                  <c:y val="-2.3882176249207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388888888888934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2.0833333333333412E-2"/>
                  <c:y val="1.9901813541006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2222222222222251E-2"/>
                  <c:y val="-5.9705440623017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5000000000000112E-2"/>
                  <c:y val="-1.3931269478704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6388888888888878E-2"/>
                  <c:y val="-3.98036270820118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002060"/>
              </a:solidFill>
            </c:spPr>
            <c:txPr>
              <a:bodyPr/>
              <a:lstStyle/>
              <a:p>
                <a:pPr>
                  <a:defRPr sz="1550" b="1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Лист1!$A$2:$A$17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Лист1!$C$2:$C$17</c:f>
              <c:numCache>
                <c:formatCode>General</c:formatCode>
                <c:ptCount val="16"/>
                <c:pt idx="0">
                  <c:v>11.8</c:v>
                </c:pt>
                <c:pt idx="1">
                  <c:v>14.1</c:v>
                </c:pt>
                <c:pt idx="2">
                  <c:v>17</c:v>
                </c:pt>
                <c:pt idx="3">
                  <c:v>23.4</c:v>
                </c:pt>
                <c:pt idx="4">
                  <c:v>24.4</c:v>
                </c:pt>
                <c:pt idx="5">
                  <c:v>25</c:v>
                </c:pt>
                <c:pt idx="6">
                  <c:v>27.2</c:v>
                </c:pt>
                <c:pt idx="7">
                  <c:v>41.7</c:v>
                </c:pt>
                <c:pt idx="8">
                  <c:v>40.1</c:v>
                </c:pt>
                <c:pt idx="9">
                  <c:v>39.5</c:v>
                </c:pt>
                <c:pt idx="10">
                  <c:v>52.1</c:v>
                </c:pt>
                <c:pt idx="11">
                  <c:v>67.099999999999994</c:v>
                </c:pt>
                <c:pt idx="12">
                  <c:v>85.7</c:v>
                </c:pt>
                <c:pt idx="13">
                  <c:v>92.5</c:v>
                </c:pt>
                <c:pt idx="14">
                  <c:v>111.06</c:v>
                </c:pt>
                <c:pt idx="15">
                  <c:v>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6608000"/>
        <c:axId val="196609536"/>
        <c:axId val="0"/>
      </c:bar3DChart>
      <c:catAx>
        <c:axId val="19660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40EBE"/>
                </a:solidFill>
                <a:effectLst/>
              </a:defRPr>
            </a:pPr>
            <a:endParaRPr lang="ru-RU"/>
          </a:p>
        </c:txPr>
        <c:crossAx val="196609536"/>
        <c:crosses val="autoZero"/>
        <c:auto val="1"/>
        <c:lblAlgn val="ctr"/>
        <c:lblOffset val="100"/>
        <c:noMultiLvlLbl val="0"/>
      </c:catAx>
      <c:valAx>
        <c:axId val="196609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40EBE"/>
                </a:solidFill>
                <a:effectLst/>
              </a:defRPr>
            </a:pPr>
            <a:endParaRPr lang="ru-RU"/>
          </a:p>
        </c:txPr>
        <c:crossAx val="19660800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chemeClr val="accent5">
                    <a:lumMod val="10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chemeClr val="accent5">
                    <a:lumMod val="10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12047287839020121"/>
          <c:y val="0.22495521308417321"/>
          <c:w val="0.19480489938757656"/>
          <c:h val="0.1799158419689447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290"/>
      <c:rAngAx val="0"/>
      <c:perspective val="9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88888888888889"/>
          <c:y val="0.19895010149524012"/>
          <c:w val="0.65416666666666667"/>
          <c:h val="0.5968623264757453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13"/>
          <c:dPt>
            <c:idx val="0"/>
            <c:bubble3D val="0"/>
            <c:spPr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scene3d>
                <a:camera prst="orthographicFront"/>
                <a:lightRig rig="threePt" dir="t"/>
              </a:scene3d>
              <a:sp3d>
                <a:bevelT w="31750"/>
              </a:sp3d>
            </c:spPr>
          </c:dPt>
          <c:dPt>
            <c:idx val="1"/>
            <c:bubble3D val="0"/>
            <c:spPr>
              <a:solidFill>
                <a:srgbClr val="340EBE"/>
              </a:solidFill>
            </c:spPr>
          </c:dPt>
          <c:dPt>
            <c:idx val="2"/>
            <c:bubble3D val="0"/>
            <c:spPr>
              <a:solidFill>
                <a:srgbClr val="FFFFFF"/>
              </a:solidFill>
            </c:spPr>
          </c:dPt>
          <c:dPt>
            <c:idx val="3"/>
            <c:bubble3D val="0"/>
            <c:spPr>
              <a:solidFill>
                <a:srgbClr val="C00000"/>
              </a:solidFill>
            </c:spPr>
          </c:dPt>
          <c:dPt>
            <c:idx val="4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5"/>
            <c:bubble3D val="0"/>
            <c:spPr>
              <a:solidFill>
                <a:srgbClr val="DFC9EF"/>
              </a:solidFill>
            </c:spPr>
          </c:dPt>
          <c:dPt>
            <c:idx val="6"/>
            <c:bubble3D val="0"/>
            <c:spPr>
              <a:solidFill>
                <a:srgbClr val="7030A0"/>
              </a:solidFill>
            </c:spPr>
          </c:dPt>
          <c:dPt>
            <c:idx val="7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450" baseline="0" dirty="0">
                        <a:latin typeface="Times New Roman" pitchFamily="18" charset="0"/>
                      </a:rPr>
                      <a:t>О</a:t>
                    </a:r>
                    <a:r>
                      <a:rPr lang="ru-RU" dirty="0"/>
                      <a:t>плата труда и начисления на оплату труда
</a:t>
                    </a:r>
                    <a:r>
                      <a:rPr lang="ru-RU" dirty="0" smtClean="0"/>
                      <a:t>357,033</a:t>
                    </a:r>
                    <a:r>
                      <a:rPr lang="ru-RU" dirty="0"/>
                      <a:t>
</a:t>
                    </a:r>
                    <a:r>
                      <a:rPr lang="ru-RU" sz="1400" b="1" dirty="0" smtClean="0">
                        <a:solidFill>
                          <a:srgbClr val="00B0F0"/>
                        </a:solidFill>
                      </a:rPr>
                      <a:t>68,86%</a:t>
                    </a:r>
                  </a:p>
                  <a:p>
                    <a:r>
                      <a:rPr lang="ru-RU" dirty="0" smtClean="0">
                        <a:solidFill>
                          <a:srgbClr val="C00000"/>
                        </a:solidFill>
                      </a:rPr>
                      <a:t>(в 2019 году </a:t>
                    </a:r>
                    <a:r>
                      <a:rPr lang="ru-RU" sz="1200" b="0" i="0" u="none" strike="noStrike" baseline="0" dirty="0" smtClean="0"/>
                      <a:t>325,609</a:t>
                    </a:r>
                    <a:r>
                      <a:rPr lang="ru-RU" dirty="0" smtClean="0">
                        <a:solidFill>
                          <a:srgbClr val="C00000"/>
                        </a:solidFill>
                      </a:rPr>
                      <a:t>)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0.32928576115486147"/>
                  <c:y val="1.5034898354897713E-2"/>
                </c:manualLayout>
              </c:layout>
              <c:tx>
                <c:rich>
                  <a:bodyPr/>
                  <a:lstStyle/>
                  <a:p>
                    <a:r>
                      <a:rPr lang="ru-RU" sz="1450" baseline="0" dirty="0" smtClean="0">
                        <a:latin typeface="Times New Roman" pitchFamily="18" charset="0"/>
                      </a:rPr>
                      <a:t>У</a:t>
                    </a:r>
                    <a:r>
                      <a:rPr lang="ru-RU" dirty="0" smtClean="0"/>
                      <a:t>слуги связи</a:t>
                    </a:r>
                  </a:p>
                  <a:p>
                    <a:r>
                      <a:rPr lang="ru-RU" sz="1000" b="0" i="0" u="none" strike="noStrike" baseline="0" dirty="0" smtClean="0"/>
                      <a:t>(телефон и интернет связь)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1,677</a:t>
                    </a:r>
                    <a:r>
                      <a:rPr lang="ru-RU" dirty="0"/>
                      <a:t>
</a:t>
                    </a:r>
                    <a:r>
                      <a:rPr lang="ru-RU" sz="1400" b="1" dirty="0" smtClean="0">
                        <a:solidFill>
                          <a:srgbClr val="00B0F0"/>
                        </a:solidFill>
                      </a:rPr>
                      <a:t>0,33%</a:t>
                    </a:r>
                  </a:p>
                  <a:p>
                    <a:r>
                      <a:rPr lang="ru-RU" dirty="0" smtClean="0">
                        <a:solidFill>
                          <a:srgbClr val="C00000"/>
                        </a:solidFill>
                      </a:rPr>
                      <a:t>(в 2019 году </a:t>
                    </a:r>
                    <a:r>
                      <a:rPr lang="ru-RU" sz="1200" b="0" i="0" u="none" strike="noStrike" baseline="0" dirty="0" smtClean="0"/>
                      <a:t>1,253</a:t>
                    </a:r>
                    <a:r>
                      <a:rPr lang="ru-RU" dirty="0" smtClean="0">
                        <a:solidFill>
                          <a:srgbClr val="C00000"/>
                        </a:solidFill>
                      </a:rPr>
                      <a:t>)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0724967191601149"/>
                  <c:y val="4.182977323233109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Коммунальные услуги (Оплата</a:t>
                    </a:r>
                    <a:r>
                      <a:rPr lang="ru-RU" baseline="0" dirty="0" smtClean="0"/>
                      <a:t> ТЭР</a:t>
                    </a:r>
                    <a:r>
                      <a:rPr lang="ru-RU" dirty="0" smtClean="0"/>
                      <a:t>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25,824</a:t>
                    </a:r>
                    <a:r>
                      <a:rPr lang="ru-RU" dirty="0"/>
                      <a:t>
</a:t>
                    </a:r>
                    <a:r>
                      <a:rPr lang="ru-RU" sz="1400" b="1" dirty="0" smtClean="0">
                        <a:solidFill>
                          <a:srgbClr val="00B0F0"/>
                        </a:solidFill>
                      </a:rPr>
                      <a:t>4,98%</a:t>
                    </a:r>
                  </a:p>
                  <a:p>
                    <a:r>
                      <a:rPr lang="ru-RU" dirty="0" smtClean="0">
                        <a:solidFill>
                          <a:srgbClr val="C00000"/>
                        </a:solidFill>
                      </a:rPr>
                      <a:t>(в 2019 году </a:t>
                    </a:r>
                    <a:r>
                      <a:rPr lang="ru-RU" sz="1200" b="0" i="0" u="none" strike="noStrike" baseline="0" dirty="0" smtClean="0"/>
                      <a:t>22,213</a:t>
                    </a:r>
                    <a:r>
                      <a:rPr lang="ru-RU" dirty="0" smtClean="0">
                        <a:solidFill>
                          <a:srgbClr val="C00000"/>
                        </a:solidFill>
                      </a:rPr>
                      <a:t>)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-7.0494860017497829E-2"/>
                  <c:y val="-1.3311471975753161E-3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>
                        <a:latin typeface="Times New Roman" pitchFamily="18" charset="0"/>
                      </a:rPr>
                      <a:t>У</a:t>
                    </a:r>
                    <a:r>
                      <a:rPr lang="ru-RU" sz="1200" dirty="0"/>
                      <a:t>слуги по сод. </a:t>
                    </a:r>
                    <a:endParaRPr lang="ru-RU" sz="1200" dirty="0" smtClean="0"/>
                  </a:p>
                  <a:p>
                    <a:r>
                      <a:rPr lang="ru-RU" sz="1200" dirty="0" err="1" smtClean="0"/>
                      <a:t>имущ-ва</a:t>
                    </a:r>
                    <a:r>
                      <a:rPr lang="ru-RU" sz="1200" dirty="0" smtClean="0"/>
                      <a:t> (кап. и </a:t>
                    </a:r>
                    <a:r>
                      <a:rPr lang="ru-RU" sz="1200" dirty="0" err="1" smtClean="0"/>
                      <a:t>текущ</a:t>
                    </a:r>
                    <a:r>
                      <a:rPr lang="ru-RU" sz="1200" dirty="0" smtClean="0"/>
                      <a:t>. ремонт, вывоз мусора, уборка снега)</a:t>
                    </a:r>
                    <a:endParaRPr lang="ru-RU" sz="1200" b="0" i="0" u="none" strike="noStrike" baseline="0" dirty="0" smtClean="0"/>
                  </a:p>
                  <a:p>
                    <a:r>
                      <a:rPr lang="ru-RU" sz="1200" dirty="0" smtClean="0"/>
                      <a:t>6,774</a:t>
                    </a:r>
                    <a:r>
                      <a:rPr lang="ru-RU" sz="1200" dirty="0"/>
                      <a:t>
</a:t>
                    </a:r>
                    <a:r>
                      <a:rPr lang="ru-RU" sz="1400" b="1" dirty="0" smtClean="0">
                        <a:solidFill>
                          <a:srgbClr val="00B0F0"/>
                        </a:solidFill>
                      </a:rPr>
                      <a:t>1,3%</a:t>
                    </a:r>
                  </a:p>
                  <a:p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(в 2019 году </a:t>
                    </a:r>
                    <a:r>
                      <a:rPr lang="ru-RU" sz="1200" b="0" i="0" u="none" strike="noStrike" baseline="0" dirty="0" smtClean="0"/>
                      <a:t>4,222</a:t>
                    </a: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)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4"/>
              <c:layout>
                <c:manualLayout>
                  <c:x val="-7.6811461067366582E-2"/>
                  <c:y val="3.896722212652205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 b="0" i="0" baseline="0" dirty="0" smtClean="0">
                        <a:latin typeface="Times New Roman" pitchFamily="18" charset="0"/>
                      </a:rPr>
                      <a:t>П</a:t>
                    </a:r>
                    <a:r>
                      <a:rPr lang="ru-RU" sz="1200" b="0" i="0" baseline="0" dirty="0" smtClean="0"/>
                      <a:t>рочие услуги</a:t>
                    </a:r>
                    <a:endParaRPr lang="ru-RU" sz="1200" baseline="0" dirty="0" smtClean="0"/>
                  </a:p>
                  <a:p>
                    <a:pPr>
                      <a:defRPr sz="1200"/>
                    </a:pPr>
                    <a:r>
                      <a:rPr lang="ru-RU" sz="1200" b="0" i="0" baseline="0" dirty="0" smtClean="0"/>
                      <a:t>(охрана территории, лаб. </a:t>
                    </a:r>
                    <a:r>
                      <a:rPr lang="ru-RU" sz="1200" b="0" i="0" baseline="0" dirty="0" err="1" smtClean="0"/>
                      <a:t>иссл-ния</a:t>
                    </a:r>
                    <a:r>
                      <a:rPr lang="ru-RU" sz="1200" b="0" i="0" baseline="0" dirty="0" smtClean="0"/>
                      <a:t>, поставка питания)</a:t>
                    </a:r>
                    <a:br>
                      <a:rPr lang="ru-RU" sz="1200" b="0" i="0" baseline="0" dirty="0" smtClean="0"/>
                    </a:br>
                    <a:r>
                      <a:rPr lang="ru-RU" sz="1200" b="0" i="0" baseline="0" dirty="0" smtClean="0"/>
                      <a:t>91,710</a:t>
                    </a:r>
                    <a:br>
                      <a:rPr lang="ru-RU" sz="1200" b="0" i="0" baseline="0" dirty="0" smtClean="0"/>
                    </a:br>
                    <a:r>
                      <a:rPr lang="ru-RU" sz="1400" b="1" i="0" baseline="0" dirty="0" smtClean="0">
                        <a:solidFill>
                          <a:srgbClr val="00B0F0"/>
                        </a:solidFill>
                      </a:rPr>
                      <a:t>17,69%</a:t>
                    </a:r>
                  </a:p>
                  <a:p>
                    <a:pPr>
                      <a:defRPr sz="1200"/>
                    </a:pPr>
                    <a:r>
                      <a:rPr lang="ru-RU" sz="1200" b="0" i="0" baseline="0" dirty="0" smtClean="0">
                        <a:solidFill>
                          <a:srgbClr val="C00000"/>
                        </a:solidFill>
                      </a:rPr>
                      <a:t>(в 2019 году </a:t>
                    </a:r>
                    <a:r>
                      <a:rPr lang="ru-RU" sz="1200" b="0" i="0" u="none" strike="noStrike" baseline="0" dirty="0" smtClean="0"/>
                      <a:t>90,398</a:t>
                    </a:r>
                    <a:r>
                      <a:rPr lang="ru-RU" sz="1200" b="0" i="0" baseline="0" dirty="0" smtClean="0">
                        <a:solidFill>
                          <a:srgbClr val="C00000"/>
                        </a:solidFill>
                      </a:rPr>
                      <a:t>)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5"/>
              <c:layout>
                <c:manualLayout>
                  <c:x val="-8.2893044619422554E-2"/>
                  <c:y val="2.8836472280420189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 b="0" i="0" baseline="0" dirty="0" smtClean="0">
                        <a:latin typeface="Times New Roman" pitchFamily="18" charset="0"/>
                      </a:rPr>
                      <a:t>П</a:t>
                    </a:r>
                    <a:r>
                      <a:rPr lang="ru-RU" sz="1200" b="0" i="0" baseline="0" dirty="0" smtClean="0"/>
                      <a:t>рочие расходы</a:t>
                    </a:r>
                    <a:endParaRPr lang="ru-RU" sz="1200" baseline="0" dirty="0" smtClean="0"/>
                  </a:p>
                  <a:p>
                    <a:pPr>
                      <a:defRPr sz="1200"/>
                    </a:pPr>
                    <a:r>
                      <a:rPr lang="ru-RU" sz="1200" b="0" i="0" baseline="0" dirty="0" smtClean="0"/>
                      <a:t>(налог на имущество, на землю)</a:t>
                    </a:r>
                    <a:br>
                      <a:rPr lang="ru-RU" sz="1200" b="0" i="0" baseline="0" dirty="0" smtClean="0"/>
                    </a:br>
                    <a:r>
                      <a:rPr lang="ru-RU" sz="1200" b="0" i="0" baseline="0" dirty="0" smtClean="0"/>
                      <a:t>5,194</a:t>
                    </a:r>
                    <a:endParaRPr lang="ru-RU" sz="1200" baseline="0" dirty="0" smtClean="0"/>
                  </a:p>
                  <a:p>
                    <a:pPr>
                      <a:defRPr sz="1200"/>
                    </a:pPr>
                    <a:r>
                      <a:rPr lang="ru-RU" sz="1400" b="1" i="0" baseline="0" dirty="0" smtClean="0">
                        <a:solidFill>
                          <a:srgbClr val="00B0F0"/>
                        </a:solidFill>
                      </a:rPr>
                      <a:t>1,01%</a:t>
                    </a:r>
                  </a:p>
                  <a:p>
                    <a:pPr>
                      <a:defRPr sz="1200"/>
                    </a:pPr>
                    <a:r>
                      <a:rPr lang="ru-RU" sz="1200" b="0" i="0" baseline="0" dirty="0" smtClean="0">
                        <a:solidFill>
                          <a:srgbClr val="C00000"/>
                        </a:solidFill>
                      </a:rPr>
                      <a:t>(в 2019 году </a:t>
                    </a:r>
                    <a:r>
                      <a:rPr lang="ru-RU" sz="1200" b="0" i="0" u="none" strike="noStrike" baseline="0" dirty="0" smtClean="0"/>
                      <a:t>13,185</a:t>
                    </a:r>
                    <a:r>
                      <a:rPr lang="ru-RU" sz="1200" b="0" i="0" baseline="0" dirty="0" smtClean="0">
                        <a:solidFill>
                          <a:srgbClr val="C00000"/>
                        </a:solidFill>
                      </a:rPr>
                      <a:t>)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6"/>
              <c:layout>
                <c:manualLayout>
                  <c:x val="-6.9826771653544034E-2"/>
                  <c:y val="-0.2403474124560348"/>
                </c:manualLayout>
              </c:layout>
              <c:tx>
                <c:rich>
                  <a:bodyPr/>
                  <a:lstStyle/>
                  <a:p>
                    <a:r>
                      <a:rPr lang="ru-RU" sz="1450" baseline="0" dirty="0" smtClean="0">
                        <a:latin typeface="Times New Roman" pitchFamily="18" charset="0"/>
                      </a:rPr>
                      <a:t>У</a:t>
                    </a:r>
                    <a:r>
                      <a:rPr lang="ru-RU" dirty="0" smtClean="0"/>
                      <a:t>величение стоимости  основных средств (мед. оборудование, мебель)</a:t>
                    </a:r>
                  </a:p>
                  <a:p>
                    <a:r>
                      <a:rPr lang="ru-RU" dirty="0" smtClean="0"/>
                      <a:t>2,983</a:t>
                    </a:r>
                  </a:p>
                  <a:p>
                    <a:r>
                      <a:rPr lang="ru-RU" sz="1600" b="1" dirty="0" smtClean="0">
                        <a:solidFill>
                          <a:srgbClr val="00B0F0"/>
                        </a:solidFill>
                      </a:rPr>
                      <a:t>0,58%</a:t>
                    </a:r>
                  </a:p>
                  <a:p>
                    <a:r>
                      <a:rPr lang="ru-RU" sz="1400" b="0" i="0" baseline="0" dirty="0" smtClean="0">
                        <a:solidFill>
                          <a:srgbClr val="C00000"/>
                        </a:solidFill>
                      </a:rPr>
                      <a:t>(</a:t>
                    </a:r>
                    <a:r>
                      <a:rPr lang="ru-RU" sz="1200" b="0" i="0" baseline="0" dirty="0" smtClean="0">
                        <a:solidFill>
                          <a:srgbClr val="C00000"/>
                        </a:solidFill>
                      </a:rPr>
                      <a:t>в 2019 году </a:t>
                    </a:r>
                    <a:r>
                      <a:rPr lang="ru-RU" sz="1200" b="0" i="0" baseline="0" dirty="0" smtClean="0"/>
                      <a:t>1,364</a:t>
                    </a:r>
                    <a:r>
                      <a:rPr lang="ru-RU" sz="1200" b="0" i="0" baseline="0" dirty="0" smtClean="0">
                        <a:solidFill>
                          <a:srgbClr val="C00000"/>
                        </a:solidFill>
                      </a:rPr>
                      <a:t>)</a:t>
                    </a:r>
                    <a:endParaRPr lang="ru-RU" sz="1000" dirty="0" smtClean="0">
                      <a:solidFill>
                        <a:srgbClr val="C0000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7"/>
              <c:layout>
                <c:manualLayout>
                  <c:x val="0.16084853455818024"/>
                  <c:y val="-0.1788613561529383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/>
                      <a:t>Увеличение стоимости </a:t>
                    </a:r>
                    <a:r>
                      <a:rPr lang="ru-RU" dirty="0" err="1"/>
                      <a:t>мат-ных</a:t>
                    </a:r>
                    <a:r>
                      <a:rPr lang="ru-RU" dirty="0"/>
                      <a:t> </a:t>
                    </a:r>
                    <a:r>
                      <a:rPr lang="ru-RU" dirty="0" smtClean="0"/>
                      <a:t>запасов ( </a:t>
                    </a:r>
                    <a:r>
                      <a:rPr lang="ru-RU" dirty="0" err="1" smtClean="0"/>
                      <a:t>мед-ты</a:t>
                    </a:r>
                    <a:r>
                      <a:rPr lang="ru-RU" dirty="0" smtClean="0"/>
                      <a:t>, </a:t>
                    </a:r>
                    <a:r>
                      <a:rPr lang="ru-RU" dirty="0" err="1" smtClean="0"/>
                      <a:t>строймат</a:t>
                    </a:r>
                    <a:r>
                      <a:rPr lang="ru-RU" dirty="0" smtClean="0"/>
                      <a:t>. мягкий</a:t>
                    </a:r>
                    <a:r>
                      <a:rPr lang="ru-RU" baseline="0" dirty="0" smtClean="0"/>
                      <a:t> инв.</a:t>
                    </a:r>
                    <a:r>
                      <a:rPr lang="ru-RU" dirty="0" smtClean="0"/>
                      <a:t>)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27,334</a:t>
                    </a:r>
                    <a:r>
                      <a:rPr lang="ru-RU" dirty="0"/>
                      <a:t>
</a:t>
                    </a:r>
                    <a:r>
                      <a:rPr lang="ru-RU" sz="1400" b="1" dirty="0" smtClean="0">
                        <a:solidFill>
                          <a:srgbClr val="00B0F0"/>
                        </a:solidFill>
                      </a:rPr>
                      <a:t>5,25%</a:t>
                    </a:r>
                  </a:p>
                  <a:p>
                    <a:pPr>
                      <a:defRPr/>
                    </a:pPr>
                    <a:r>
                      <a:rPr lang="ru-RU" dirty="0" smtClean="0">
                        <a:solidFill>
                          <a:srgbClr val="C00000"/>
                        </a:solidFill>
                      </a:rPr>
                      <a:t>(в 2019 году </a:t>
                    </a:r>
                    <a:r>
                      <a:rPr lang="ru-RU" sz="1200" b="0" i="0" u="none" strike="noStrike" baseline="0" dirty="0" smtClean="0"/>
                      <a:t>18,351</a:t>
                    </a:r>
                    <a:r>
                      <a:rPr lang="ru-RU" dirty="0" smtClean="0">
                        <a:solidFill>
                          <a:srgbClr val="C00000"/>
                        </a:solidFill>
                      </a:rPr>
                      <a:t>)</a:t>
                    </a:r>
                  </a:p>
                </c:rich>
              </c:tx>
              <c:spPr>
                <a:noFill/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8"/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 baseline="0" dirty="0" smtClean="0">
                        <a:latin typeface="Times New Roman" pitchFamily="18" charset="0"/>
                      </a:rPr>
                      <a:t>Охрана</a:t>
                    </a:r>
                  </a:p>
                  <a:p>
                    <a:pPr>
                      <a:defRPr sz="1200"/>
                    </a:pPr>
                    <a:r>
                      <a:rPr lang="ru-RU" sz="1200" baseline="0" dirty="0" smtClean="0">
                        <a:latin typeface="Times New Roman" pitchFamily="18" charset="0"/>
                      </a:rPr>
                      <a:t>6,158</a:t>
                    </a:r>
                  </a:p>
                  <a:p>
                    <a:pPr>
                      <a:defRPr sz="1200"/>
                    </a:pPr>
                    <a:r>
                      <a:rPr lang="ru-RU" sz="1200" baseline="0" dirty="0" smtClean="0">
                        <a:latin typeface="Times New Roman" pitchFamily="18" charset="0"/>
                      </a:rPr>
                      <a:t>1,7%</a:t>
                    </a:r>
                  </a:p>
                  <a:p>
                    <a:pPr>
                      <a:defRPr sz="1200"/>
                    </a:pPr>
                    <a:r>
                      <a:rPr lang="ru-RU" sz="1200" baseline="0" dirty="0" smtClean="0">
                        <a:solidFill>
                          <a:srgbClr val="C00000"/>
                        </a:solidFill>
                        <a:latin typeface="Times New Roman" pitchFamily="18" charset="0"/>
                      </a:rPr>
                      <a:t>(в 2017 году </a:t>
                    </a:r>
                    <a:r>
                      <a:rPr lang="ru-RU" sz="1200" b="0" i="0" u="none" strike="noStrike" baseline="0" dirty="0" smtClean="0"/>
                      <a:t>6,158</a:t>
                    </a:r>
                    <a:r>
                      <a:rPr lang="ru-RU" sz="1200" baseline="0" dirty="0" smtClean="0">
                        <a:solidFill>
                          <a:srgbClr val="C00000"/>
                        </a:solidFill>
                        <a:latin typeface="Times New Roman" pitchFamily="18" charset="0"/>
                      </a:rPr>
                      <a:t>)</a:t>
                    </a:r>
                    <a:endParaRPr lang="ru-RU" sz="1200" dirty="0">
                      <a:solidFill>
                        <a:srgbClr val="C00000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9"/>
              <c:tx>
                <c:rich>
                  <a:bodyPr/>
                  <a:lstStyle/>
                  <a:p>
                    <a:r>
                      <a:rPr lang="ru-RU" sz="1450" baseline="0" dirty="0">
                        <a:latin typeface="Times New Roman" pitchFamily="18" charset="0"/>
                      </a:rPr>
                      <a:t>П</a:t>
                    </a:r>
                    <a:r>
                      <a:rPr lang="ru-RU" dirty="0"/>
                      <a:t>рочие расходы материального </a:t>
                    </a:r>
                    <a:r>
                      <a:rPr lang="ru-RU" dirty="0" smtClean="0"/>
                      <a:t>снабжения</a:t>
                    </a:r>
                  </a:p>
                  <a:p>
                    <a:r>
                      <a:rPr lang="ru-RU" sz="1000" dirty="0" smtClean="0"/>
                      <a:t>(моющие средства, </a:t>
                    </a:r>
                    <a:r>
                      <a:rPr lang="ru-RU" sz="1000" dirty="0" err="1" smtClean="0"/>
                      <a:t>хоз.товары</a:t>
                    </a:r>
                    <a:r>
                      <a:rPr lang="ru-RU" sz="1000" dirty="0" smtClean="0"/>
                      <a:t>, канц.товары)</a:t>
                    </a:r>
                    <a:r>
                      <a:rPr lang="ru-RU" dirty="0"/>
                      <a:t>
2,717
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Оплата труда и начисления на оплату труда</c:v>
                </c:pt>
                <c:pt idx="1">
                  <c:v>Услуги связи</c:v>
                </c:pt>
                <c:pt idx="2">
                  <c:v>Коммунальные услуги</c:v>
                </c:pt>
                <c:pt idx="3">
                  <c:v>Услуги по сод. имущ-ва</c:v>
                </c:pt>
                <c:pt idx="4">
                  <c:v>Прочие услуги</c:v>
                </c:pt>
                <c:pt idx="5">
                  <c:v>Прочие расходы</c:v>
                </c:pt>
                <c:pt idx="6">
                  <c:v>Увеличение стоимости основных ср-в</c:v>
                </c:pt>
                <c:pt idx="7">
                  <c:v>Увеличение стоимости мат-ных запасов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357.03299999999933</c:v>
                </c:pt>
                <c:pt idx="1">
                  <c:v>1.677</c:v>
                </c:pt>
                <c:pt idx="2">
                  <c:v>25.824000000000005</c:v>
                </c:pt>
                <c:pt idx="3">
                  <c:v>6.774</c:v>
                </c:pt>
                <c:pt idx="4">
                  <c:v>91.710000000000022</c:v>
                </c:pt>
                <c:pt idx="5">
                  <c:v>5.1939999999999955</c:v>
                </c:pt>
                <c:pt idx="6">
                  <c:v>2.9830000000000001</c:v>
                </c:pt>
                <c:pt idx="7">
                  <c:v>27.334000000000035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3"/>
    </mc:Choice>
    <mc:Fallback>
      <c:style val="43"/>
    </mc:Fallback>
  </mc:AlternateContent>
  <c:chart>
    <c:title>
      <c:layout>
        <c:manualLayout>
          <c:xMode val="edge"/>
          <c:yMode val="edge"/>
          <c:x val="0.51527427821522309"/>
          <c:y val="1.2359487869535711E-2"/>
        </c:manualLayout>
      </c:layout>
      <c:overlay val="0"/>
    </c:title>
    <c:autoTitleDeleted val="0"/>
    <c:view3D>
      <c:rotX val="40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3888888888889043E-3"/>
          <c:y val="0.40434077057802542"/>
          <c:w val="0.64722222222222225"/>
          <c:h val="0.589406455881999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 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rgbClr val="AEEDF4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  <a:ln>
                <a:solidFill>
                  <a:schemeClr val="bg2"/>
                </a:solidFill>
              </a:ln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</c:spPr>
          </c:dPt>
          <c:dLbls>
            <c:dLbl>
              <c:idx val="0"/>
              <c:layout>
                <c:manualLayout>
                  <c:x val="0.15844181977253025"/>
                  <c:y val="0.3714398444408398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18,02%</a:t>
                    </a:r>
                    <a:endParaRPr lang="ru-RU" sz="12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Юр. лица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16 989 632,41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20 632 029,00 в 2019 году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3750000000000001"/>
                  <c:y val="-0.18966746404573284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76,71%</a:t>
                    </a:r>
                    <a:endParaRPr lang="ru-RU" sz="12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i="0" baseline="0" dirty="0" smtClean="0">
                        <a:effectLst/>
                      </a:rPr>
                      <a:t>Физ. лица</a:t>
                    </a:r>
                    <a:endParaRPr lang="ru-RU" sz="1200" b="1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73 993 350,00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83 089 655,00</a:t>
                    </a:r>
                    <a:r>
                      <a:rPr lang="en-US" sz="1200" dirty="0" smtClean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в 2019</a:t>
                    </a:r>
                    <a:r>
                      <a:rPr lang="en-US" sz="1200" dirty="0" smtClean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году</a:t>
                    </a:r>
                  </a:p>
                </c:rich>
              </c:tx>
              <c:spPr>
                <a:solidFill>
                  <a:srgbClr val="FFFFFF">
                    <a:alpha val="61961"/>
                  </a:srgbClr>
                </a:solidFill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31243711723534634"/>
                  <c:y val="-0.12980448494901028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5,22%</a:t>
                    </a:r>
                    <a:endParaRPr lang="ru-RU" sz="12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С ЛПУ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5 026 850,00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7 047 415</a:t>
                    </a:r>
                    <a:r>
                      <a:rPr lang="en-US" sz="1200" dirty="0" smtClean="0">
                        <a:solidFill>
                          <a:srgbClr val="C00000"/>
                        </a:solidFill>
                      </a:rPr>
                      <a:t>,</a:t>
                    </a:r>
                    <a:r>
                      <a:rPr lang="en-US" sz="1200" b="0" dirty="0" smtClean="0">
                        <a:solidFill>
                          <a:srgbClr val="C00000"/>
                        </a:solidFill>
                        <a:latin typeface="Calibri" pitchFamily="34" charset="0"/>
                      </a:rPr>
                      <a:t>00</a:t>
                    </a:r>
                    <a:r>
                      <a:rPr lang="en-US" sz="1200" dirty="0" smtClean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в 2019 году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6964063867016624"/>
                  <c:y val="-0.14891565114563438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0,0</a:t>
                    </a:r>
                    <a:r>
                      <a:rPr lang="en-US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1</a:t>
                    </a: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%</a:t>
                    </a:r>
                    <a:endParaRPr lang="ru-RU" sz="12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Аренда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75</a:t>
                    </a:r>
                    <a:r>
                      <a:rPr lang="ru-RU" sz="1200" b="1" baseline="0" dirty="0" smtClean="0"/>
                      <a:t> 643,20</a:t>
                    </a:r>
                    <a:endParaRPr lang="ru-RU" sz="1200" b="1" dirty="0" smtClean="0"/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10 182,44</a:t>
                    </a:r>
                    <a:r>
                      <a:rPr lang="en-US" sz="1200" dirty="0" smtClean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в 2019 году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7158245844269566E-2"/>
                  <c:y val="-0.20083083922414019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0,</a:t>
                    </a: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01%</a:t>
                    </a:r>
                    <a:endParaRPr lang="ru-RU" sz="12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Коммунальные возмещения услуг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97 641,77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226 014,34</a:t>
                    </a:r>
                    <a:r>
                      <a:rPr lang="en-US" sz="1200" dirty="0" smtClean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sz="1200" baseline="0" dirty="0" smtClean="0">
                        <a:solidFill>
                          <a:srgbClr val="C00000"/>
                        </a:solidFill>
                      </a:rPr>
                      <a:t>в 2019 году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35438199912511253"/>
                  <c:y val="-0.2125946285885340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0,</a:t>
                    </a:r>
                    <a:r>
                      <a:rPr lang="en-US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0</a:t>
                    </a: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2%</a:t>
                    </a:r>
                    <a:endParaRPr lang="ru-RU" sz="12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Взыскание пени и штрафов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209 770,88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48 134,00</a:t>
                    </a:r>
                    <a:r>
                      <a:rPr lang="en-US" sz="1200" dirty="0" smtClean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в 2019 году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37521675415573058"/>
                  <c:y val="0.17068732765792691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0,0</a:t>
                    </a:r>
                    <a:r>
                      <a:rPr lang="en-US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1</a:t>
                    </a: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%</a:t>
                    </a:r>
                    <a:endParaRPr lang="ru-RU" sz="12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Утилизация металлолома, шприцев и прочего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b="1" dirty="0" smtClean="0"/>
                      <a:t>70 475,85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6 500,00</a:t>
                    </a:r>
                    <a:r>
                      <a:rPr lang="en-US" sz="1200" dirty="0" smtClean="0">
                        <a:solidFill>
                          <a:srgbClr val="C00000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rgbClr val="C00000"/>
                        </a:solidFill>
                      </a:rPr>
                      <a:t>в 2019 году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41275">
                  <a:solidFill>
                    <a:schemeClr val="tx1"/>
                  </a:solidFill>
                </a:ln>
              </c:spPr>
            </c:leaderLines>
          </c:dLbls>
          <c:cat>
            <c:strRef>
              <c:f>Лист1!$A$2:$A$8</c:f>
              <c:strCache>
                <c:ptCount val="7"/>
                <c:pt idx="0">
                  <c:v>Юр. лица</c:v>
                </c:pt>
                <c:pt idx="1">
                  <c:v>Физ. лица</c:v>
                </c:pt>
                <c:pt idx="2">
                  <c:v>С ЛПУ</c:v>
                </c:pt>
                <c:pt idx="3">
                  <c:v>Аренда</c:v>
                </c:pt>
                <c:pt idx="4">
                  <c:v>Коммун. возм. услуги</c:v>
                </c:pt>
                <c:pt idx="5">
                  <c:v>Взыск пени и штраф</c:v>
                </c:pt>
                <c:pt idx="6">
                  <c:v>Утил. металлолома, шприцов и прочего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16989623.41</c:v>
                </c:pt>
                <c:pt idx="1">
                  <c:v>83089655</c:v>
                </c:pt>
                <c:pt idx="2">
                  <c:v>5026850</c:v>
                </c:pt>
                <c:pt idx="3">
                  <c:v>75643.199999999997</c:v>
                </c:pt>
                <c:pt idx="4">
                  <c:v>97641.77</c:v>
                </c:pt>
                <c:pt idx="5">
                  <c:v>209770.87999999998</c:v>
                </c:pt>
                <c:pt idx="6">
                  <c:v>70475.850000000006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gradFill>
      <a:gsLst>
        <a:gs pos="0">
          <a:srgbClr val="FFEFD1"/>
        </a:gs>
        <a:gs pos="64999">
          <a:srgbClr val="F0EBD5"/>
        </a:gs>
        <a:gs pos="100000">
          <a:srgbClr val="D1C39F"/>
        </a:gs>
      </a:gsLst>
      <a:lin ang="5400000" scaled="0"/>
    </a:gra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view3D>
      <c:rotX val="30"/>
      <c:rotY val="24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555774278215292E-2"/>
          <c:y val="0.27729102613617096"/>
          <c:w val="0.59483978565179352"/>
          <c:h val="0.534415524182323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</c:v>
                </c:pt>
              </c:strCache>
            </c:strRef>
          </c:tx>
          <c:dPt>
            <c:idx val="0"/>
            <c:bubble3D val="0"/>
            <c:explosion val="27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2"/>
            <c:bubble3D val="0"/>
            <c:explosion val="13"/>
          </c:dPt>
          <c:dPt>
            <c:idx val="4"/>
            <c:bubble3D val="0"/>
            <c:spPr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5"/>
            <c:bubble3D val="0"/>
            <c:explosion val="6"/>
            <c:spPr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6"/>
            <c:bubble3D val="0"/>
            <c:explosion val="12"/>
          </c:dPt>
          <c:dPt>
            <c:idx val="7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</c:spPr>
          </c:dPt>
          <c:dPt>
            <c:idx val="8"/>
            <c:bubble3D val="0"/>
            <c:explosion val="3"/>
          </c:dPt>
          <c:dLbls>
            <c:dLbl>
              <c:idx val="0"/>
              <c:layout>
                <c:manualLayout>
                  <c:x val="1.6519466316710425E-2"/>
                  <c:y val="-0.18017398255789574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51,72%</a:t>
                    </a:r>
                    <a:endParaRPr lang="ru-RU" sz="20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Оплата труда с начислениями 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41 948,3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0" i="0" baseline="0" dirty="0" smtClean="0">
                        <a:effectLst/>
                      </a:rPr>
                      <a:t>46 869,4</a:t>
                    </a:r>
                    <a:r>
                      <a:rPr lang="en-US" sz="1050" b="0" i="0" baseline="0" dirty="0" smtClean="0">
                        <a:effectLst/>
                      </a:rPr>
                      <a:t> </a:t>
                    </a:r>
                    <a:r>
                      <a:rPr lang="ru-RU" sz="1050" b="0" i="0" baseline="0" dirty="0" smtClean="0">
                        <a:effectLst/>
                      </a:rPr>
                      <a:t>в 2019 году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baseline="0" dirty="0" smtClean="0">
                        <a:solidFill>
                          <a:srgbClr val="C00000"/>
                        </a:solidFill>
                        <a:effectLst/>
                      </a:rPr>
                      <a:t>снижение 19,5%</a:t>
                    </a:r>
                    <a:endParaRPr lang="ru-RU" dirty="0">
                      <a:solidFill>
                        <a:srgbClr val="C0000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261045494313208E-2"/>
                  <c:y val="-0.19478305305995788"/>
                </c:manualLayout>
              </c:layout>
              <c:tx>
                <c:rich>
                  <a:bodyPr/>
                  <a:lstStyle/>
                  <a:p>
                    <a:r>
                      <a:rPr lang="ru-RU" sz="1800" b="0" i="0" baseline="0" dirty="0" smtClean="0">
                        <a:solidFill>
                          <a:srgbClr val="00B0F0"/>
                        </a:solidFill>
                        <a:effectLst/>
                      </a:rPr>
                      <a:t>0,8%</a:t>
                    </a:r>
                    <a:endParaRPr lang="ru-RU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r>
                      <a:rPr lang="ru-RU" sz="1050" b="1" i="0" baseline="0" dirty="0" smtClean="0">
                        <a:effectLst/>
                      </a:rPr>
                      <a:t>Услуги связи</a:t>
                    </a:r>
                    <a:endParaRPr lang="ru-RU" sz="600" dirty="0" smtClean="0">
                      <a:effectLst/>
                    </a:endParaRPr>
                  </a:p>
                  <a:p>
                    <a:r>
                      <a:rPr lang="ru-RU" sz="1050" b="1" i="0" baseline="0" dirty="0" smtClean="0">
                        <a:effectLst/>
                      </a:rPr>
                      <a:t>656,4</a:t>
                    </a:r>
                    <a:endParaRPr lang="ru-RU" sz="600" dirty="0" smtClean="0">
                      <a:effectLst/>
                    </a:endParaRPr>
                  </a:p>
                  <a:p>
                    <a:r>
                      <a:rPr lang="ru-RU" sz="1100" b="0" i="0" baseline="0" dirty="0" smtClean="0">
                        <a:effectLst/>
                      </a:rPr>
                      <a:t>532,9 в 2019 году</a:t>
                    </a:r>
                    <a:endParaRPr lang="ru-RU" sz="700" dirty="0" smtClean="0">
                      <a:effectLst/>
                    </a:endParaRPr>
                  </a:p>
                  <a:p>
                    <a:r>
                      <a:rPr lang="ru-RU" sz="1800" b="0" i="0" baseline="0" dirty="0" smtClean="0">
                        <a:solidFill>
                          <a:srgbClr val="00B050"/>
                        </a:solidFill>
                        <a:effectLst/>
                      </a:rPr>
                      <a:t>рост 23,18%</a:t>
                    </a:r>
                  </a:p>
                  <a:p>
                    <a:endParaRPr lang="ru-RU" dirty="0">
                      <a:solidFill>
                        <a:srgbClr val="00B050"/>
                      </a:solidFill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7717399387576571"/>
                  <c:y val="-0.24876250773696229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 smtClean="0">
                        <a:solidFill>
                          <a:srgbClr val="00B0F0"/>
                        </a:solidFill>
                        <a:effectLst/>
                      </a:rPr>
                      <a:t>0,01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="1" dirty="0" smtClean="0">
                        <a:solidFill>
                          <a:schemeClr val="tx1"/>
                        </a:solidFill>
                        <a:effectLst/>
                      </a:rPr>
                      <a:t>Транспортные услуги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="1" dirty="0" smtClean="0">
                        <a:solidFill>
                          <a:schemeClr val="tx1"/>
                        </a:solidFill>
                        <a:effectLst/>
                      </a:rPr>
                      <a:t>6,1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  <a:effectLst/>
                      </a:rPr>
                      <a:t>9,8 в 2019 году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dirty="0" smtClean="0">
                        <a:solidFill>
                          <a:srgbClr val="C00000"/>
                        </a:solidFill>
                        <a:effectLst/>
                      </a:rPr>
                      <a:t>снижение 37,8%</a:t>
                    </a:r>
                    <a:endParaRPr lang="en-US" sz="1800" dirty="0">
                      <a:solidFill>
                        <a:srgbClr val="C0000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20861832895888022"/>
                  <c:y val="-8.4186577572845506E-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1,5%</a:t>
                    </a:r>
                    <a:endParaRPr lang="ru-RU" sz="20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Коммунальные услуги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1 196,7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0" i="0" baseline="0" dirty="0" smtClean="0">
                        <a:effectLst/>
                      </a:rPr>
                      <a:t>2 968,3 в 2019 году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baseline="0" dirty="0" smtClean="0">
                        <a:solidFill>
                          <a:srgbClr val="C00000"/>
                        </a:solidFill>
                        <a:effectLst/>
                      </a:rPr>
                      <a:t>снижение 59,7%</a:t>
                    </a:r>
                    <a:endParaRPr lang="ru-RU" sz="1800" dirty="0" smtClean="0">
                      <a:solidFill>
                        <a:srgbClr val="C0000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ru-RU" sz="1050" dirty="0" smtClean="0">
                      <a:solidFill>
                        <a:srgbClr val="C0000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0661034558180297"/>
                  <c:y val="0.19113761588577469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3,4%</a:t>
                    </a:r>
                    <a:endParaRPr lang="ru-RU" sz="20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Услуги по содержанию имущества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2 755,8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0" i="0" baseline="0" dirty="0" smtClean="0">
                        <a:effectLst/>
                      </a:rPr>
                      <a:t>26 995,1 в 2019 году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baseline="0" dirty="0" smtClean="0">
                        <a:solidFill>
                          <a:srgbClr val="C00000"/>
                        </a:solidFill>
                        <a:effectLst/>
                      </a:rPr>
                      <a:t>снижение 89,8%</a:t>
                    </a:r>
                    <a:endParaRPr lang="ru-RU" sz="1800" dirty="0" smtClean="0">
                      <a:solidFill>
                        <a:srgbClr val="C0000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ru-RU" sz="400" dirty="0">
                      <a:solidFill>
                        <a:srgbClr val="C0000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1000010936133029"/>
                  <c:y val="0.26812843946955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baseline="0" dirty="0" smtClean="0">
                        <a:solidFill>
                          <a:srgbClr val="00B0F0"/>
                        </a:solidFill>
                        <a:effectLst/>
                      </a:rPr>
                      <a:t>5,2%</a:t>
                    </a:r>
                    <a:endParaRPr lang="ru-RU" sz="20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Прочие работы, услуги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4 208,8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0" i="0" baseline="0" dirty="0" smtClean="0">
                        <a:effectLst/>
                      </a:rPr>
                      <a:t>8 443,7 в 2019 году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baseline="0" dirty="0" smtClean="0">
                        <a:solidFill>
                          <a:srgbClr val="C00000"/>
                        </a:solidFill>
                        <a:effectLst/>
                      </a:rPr>
                      <a:t>снижение 50,2%</a:t>
                    </a:r>
                    <a:endParaRPr lang="ru-RU" sz="2000" b="0" i="0" baseline="0" dirty="0" smtClean="0">
                      <a:solidFill>
                        <a:srgbClr val="C0000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0986876640420012E-2"/>
                  <c:y val="0.24051941787689418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0,16%</a:t>
                    </a:r>
                    <a:endParaRPr lang="ru-RU" sz="20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Прочие расходы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119,96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0" i="0" baseline="0" dirty="0" smtClean="0">
                        <a:effectLst/>
                      </a:rPr>
                      <a:t>333,5 в 2019 году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baseline="0" dirty="0" smtClean="0">
                        <a:solidFill>
                          <a:srgbClr val="C00000"/>
                        </a:solidFill>
                        <a:effectLst/>
                      </a:rPr>
                      <a:t>снижение 64,03%</a:t>
                    </a:r>
                    <a:endParaRPr lang="ru-RU" dirty="0">
                      <a:solidFill>
                        <a:srgbClr val="C0000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4862871828521435"/>
                  <c:y val="0.1950012901963635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7,6%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solidFill>
                          <a:schemeClr val="tx1"/>
                        </a:solidFill>
                        <a:effectLst/>
                      </a:rPr>
                      <a:t>Увеличение стоимости основного оборудования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solidFill>
                          <a:schemeClr val="tx1"/>
                        </a:solidFill>
                        <a:effectLst/>
                      </a:rPr>
                      <a:t>6 165,3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0" i="0" baseline="0" dirty="0" smtClean="0">
                        <a:solidFill>
                          <a:schemeClr val="tx1"/>
                        </a:solidFill>
                        <a:effectLst/>
                      </a:rPr>
                      <a:t>5 378,2 в 2019 году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50"/>
                        </a:solidFill>
                        <a:effectLst/>
                      </a:rPr>
                      <a:t>рост 14,6%</a:t>
                    </a:r>
                    <a:endParaRPr lang="en-US" dirty="0">
                      <a:solidFill>
                        <a:srgbClr val="00B05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8849671916010546"/>
                  <c:y val="6.0713436425363629E-2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29,61%</a:t>
                    </a:r>
                    <a:endParaRPr lang="ru-RU" sz="24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Увеличение стоимости материальных запасов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24 059,7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0" i="0" baseline="0" dirty="0" smtClean="0">
                        <a:effectLst/>
                      </a:rPr>
                      <a:t>21 145,25 в 2019 году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baseline="0" dirty="0" smtClean="0">
                        <a:solidFill>
                          <a:srgbClr val="00B050"/>
                        </a:solidFill>
                        <a:effectLst/>
                      </a:rPr>
                      <a:t>рост 2,9%</a:t>
                    </a:r>
                    <a:endParaRPr lang="ru-RU" sz="2000" dirty="0" smtClean="0">
                      <a:solidFill>
                        <a:srgbClr val="00B05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17140031714785742"/>
                  <c:y val="4.9952524146910961E-2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0" i="0" baseline="0" dirty="0" smtClean="0">
                        <a:solidFill>
                          <a:srgbClr val="00B0F0"/>
                        </a:solidFill>
                        <a:effectLst/>
                      </a:rPr>
                      <a:t>29,61%</a:t>
                    </a:r>
                    <a:endParaRPr lang="ru-RU" sz="2000" dirty="0" smtClean="0">
                      <a:solidFill>
                        <a:srgbClr val="00B0F0"/>
                      </a:solidFill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Увеличение стоимости материальных запасов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1" i="0" baseline="0" dirty="0" smtClean="0">
                        <a:effectLst/>
                      </a:rPr>
                      <a:t>24 059,7</a:t>
                    </a:r>
                    <a:endParaRPr lang="ru-RU" sz="1050" dirty="0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50" b="0" i="0" baseline="0" dirty="0" smtClean="0">
                        <a:effectLst/>
                      </a:rPr>
                      <a:t>23 391,6 в 2019 году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50" b="0" i="0" u="none" strike="noStrike" kern="1200" baseline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baseline="0" dirty="0" smtClean="0">
                        <a:solidFill>
                          <a:srgbClr val="00B050"/>
                        </a:solidFill>
                        <a:effectLst/>
                      </a:rPr>
                      <a:t>рост 2,9%</a:t>
                    </a:r>
                    <a:endParaRPr lang="ru-RU" dirty="0" smtClean="0">
                      <a:solidFill>
                        <a:srgbClr val="00B050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Оплата труда и начисления на выплаты по оплате труда</c:v>
                </c:pt>
                <c:pt idx="1">
                  <c:v>Услуги связи</c:v>
                </c:pt>
                <c:pt idx="2">
                  <c:v>Транспортные услуги</c:v>
                </c:pt>
                <c:pt idx="3">
                  <c:v>Коммунальные услуги</c:v>
                </c:pt>
                <c:pt idx="4">
                  <c:v>Услуги по содержанию имущества</c:v>
                </c:pt>
                <c:pt idx="5">
                  <c:v>Прочие работы, услуги</c:v>
                </c:pt>
                <c:pt idx="6">
                  <c:v>Прочие расходы</c:v>
                </c:pt>
                <c:pt idx="7">
                  <c:v>Увеличение стоимости основного оборудования</c:v>
                </c:pt>
                <c:pt idx="8">
                  <c:v>Увеличение стоимости материальных запасов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 formatCode="#,##0.00">
                  <c:v>41948.3</c:v>
                </c:pt>
                <c:pt idx="1">
                  <c:v>656.4</c:v>
                </c:pt>
                <c:pt idx="2">
                  <c:v>6.1</c:v>
                </c:pt>
                <c:pt idx="3" formatCode="#,##0.00">
                  <c:v>1196.7</c:v>
                </c:pt>
                <c:pt idx="4" formatCode="#,##0.00">
                  <c:v>2755.8</c:v>
                </c:pt>
                <c:pt idx="5" formatCode="#,##0.00">
                  <c:v>4208.8</c:v>
                </c:pt>
                <c:pt idx="6">
                  <c:v>119.96000000000002</c:v>
                </c:pt>
                <c:pt idx="7" formatCode="#,##0.00">
                  <c:v>6165.3</c:v>
                </c:pt>
                <c:pt idx="8" formatCode="#,##0.00">
                  <c:v>24059.7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Врачи и работники</c:v>
                </c:pt>
                <c:pt idx="1">
                  <c:v>Социальные работники</c:v>
                </c:pt>
                <c:pt idx="2">
                  <c:v>Средний мед.персонал </c:v>
                </c:pt>
                <c:pt idx="3">
                  <c:v>Младший мед. персонал </c:v>
                </c:pt>
                <c:pt idx="4">
                  <c:v>Адм.-хоз. персонал </c:v>
                </c:pt>
                <c:pt idx="5">
                  <c:v>ВСЕГО  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 formatCode="#,##0">
                  <c:v>37500</c:v>
                </c:pt>
                <c:pt idx="1">
                  <c:v>18583.3</c:v>
                </c:pt>
                <c:pt idx="2" formatCode="#,##0">
                  <c:v>21800</c:v>
                </c:pt>
                <c:pt idx="3" formatCode="#,##0">
                  <c:v>18400</c:v>
                </c:pt>
                <c:pt idx="4">
                  <c:v>13917.3</c:v>
                </c:pt>
                <c:pt idx="5">
                  <c:v>20241.599999999951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Врачи и работники</c:v>
                </c:pt>
                <c:pt idx="1">
                  <c:v>Социальные работники</c:v>
                </c:pt>
                <c:pt idx="2">
                  <c:v>Средний мед.персонал </c:v>
                </c:pt>
                <c:pt idx="3">
                  <c:v>Младший мед. персонал </c:v>
                </c:pt>
                <c:pt idx="4">
                  <c:v>Адм.-хоз. персонал </c:v>
                </c:pt>
                <c:pt idx="5">
                  <c:v>ВСЕГО  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 formatCode="#,##0.00">
                  <c:v>47609.7</c:v>
                </c:pt>
                <c:pt idx="1">
                  <c:v>24000</c:v>
                </c:pt>
                <c:pt idx="2" formatCode="#,##0.00">
                  <c:v>26163.7</c:v>
                </c:pt>
                <c:pt idx="3" formatCode="#,##0.00">
                  <c:v>24493.1</c:v>
                </c:pt>
                <c:pt idx="4" formatCode="#,##0.00">
                  <c:v>15483.8</c:v>
                </c:pt>
                <c:pt idx="5" formatCode="#,##0.00">
                  <c:v>24859.1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Врачи и работники</c:v>
                </c:pt>
                <c:pt idx="1">
                  <c:v>Социальные работники</c:v>
                </c:pt>
                <c:pt idx="2">
                  <c:v>Средний мед.персонал </c:v>
                </c:pt>
                <c:pt idx="3">
                  <c:v>Младший мед. персонал </c:v>
                </c:pt>
                <c:pt idx="4">
                  <c:v>Адм.-хоз. персонал </c:v>
                </c:pt>
                <c:pt idx="5">
                  <c:v>ВСЕГО  </c:v>
                </c:pt>
              </c:strCache>
            </c:strRef>
          </c:cat>
          <c:val>
            <c:numRef>
              <c:f>Лист1!$D$2:$D$7</c:f>
              <c:numCache>
                <c:formatCode>#,##0</c:formatCode>
                <c:ptCount val="6"/>
                <c:pt idx="0" formatCode="#,##0.00">
                  <c:v>50794.7</c:v>
                </c:pt>
                <c:pt idx="1">
                  <c:v>25215.200000000001</c:v>
                </c:pt>
                <c:pt idx="2" formatCode="#,##0.00">
                  <c:v>26930.1</c:v>
                </c:pt>
                <c:pt idx="3" formatCode="#,##0.00">
                  <c:v>24920.2</c:v>
                </c:pt>
                <c:pt idx="4" formatCode="#,##0.00">
                  <c:v>17209.599999999951</c:v>
                </c:pt>
                <c:pt idx="5" formatCode="#,##0.00">
                  <c:v>26080.799999999996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Врачи и работники</c:v>
                </c:pt>
                <c:pt idx="1">
                  <c:v>Социальные работники</c:v>
                </c:pt>
                <c:pt idx="2">
                  <c:v>Средний мед.персонал </c:v>
                </c:pt>
                <c:pt idx="3">
                  <c:v>Младший мед. персонал </c:v>
                </c:pt>
                <c:pt idx="4">
                  <c:v>Адм.-хоз. персонал </c:v>
                </c:pt>
                <c:pt idx="5">
                  <c:v>ВСЕГО  </c:v>
                </c:pt>
              </c:strCache>
            </c:strRef>
          </c:cat>
          <c:val>
            <c:numRef>
              <c:f>Лист1!$E$2:$E$7</c:f>
              <c:numCache>
                <c:formatCode>#,##0</c:formatCode>
                <c:ptCount val="6"/>
                <c:pt idx="0">
                  <c:v>57962</c:v>
                </c:pt>
                <c:pt idx="1">
                  <c:v>26810</c:v>
                </c:pt>
                <c:pt idx="2">
                  <c:v>29484</c:v>
                </c:pt>
                <c:pt idx="3">
                  <c:v>29764</c:v>
                </c:pt>
                <c:pt idx="4">
                  <c:v>18443</c:v>
                </c:pt>
                <c:pt idx="5">
                  <c:v>28603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540096"/>
        <c:axId val="195541632"/>
      </c:barChart>
      <c:catAx>
        <c:axId val="1955400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anchor="t" anchorCtr="1"/>
          <a:lstStyle/>
          <a:p>
            <a:pPr>
              <a:defRPr sz="1400" b="1">
                <a:solidFill>
                  <a:schemeClr val="accent5">
                    <a:lumMod val="10000"/>
                  </a:schemeClr>
                </a:solidFill>
              </a:defRPr>
            </a:pPr>
            <a:endParaRPr lang="ru-RU"/>
          </a:p>
        </c:txPr>
        <c:crossAx val="195541632"/>
        <c:crosses val="autoZero"/>
        <c:auto val="1"/>
        <c:lblAlgn val="ctr"/>
        <c:lblOffset val="100"/>
        <c:noMultiLvlLbl val="0"/>
      </c:catAx>
      <c:valAx>
        <c:axId val="195541632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accent5">
                    <a:lumMod val="10000"/>
                  </a:schemeClr>
                </a:solidFill>
              </a:defRPr>
            </a:pPr>
            <a:endParaRPr lang="ru-RU"/>
          </a:p>
        </c:txPr>
        <c:crossAx val="19554009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140091863516992E-2"/>
          <c:y val="4.4816952669543435E-2"/>
          <c:w val="0.77805916447944268"/>
          <c:h val="0.53037305260037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cat>
            <c:strRef>
              <c:f>Лист1!$A$2:$A$4</c:f>
              <c:strCache>
                <c:ptCount val="2"/>
                <c:pt idx="0">
                  <c:v>Фондоотдача</c:v>
                </c:pt>
                <c:pt idx="1">
                  <c:v>Фондоотдача медоборудования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1.6500000000000001</c:v>
                </c:pt>
                <c:pt idx="1">
                  <c:v>8.7200000000000006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cat>
            <c:strRef>
              <c:f>Лист1!$A$2:$A$4</c:f>
              <c:strCache>
                <c:ptCount val="2"/>
                <c:pt idx="0">
                  <c:v>Фондоотдача</c:v>
                </c:pt>
                <c:pt idx="1">
                  <c:v>Фондоотдача медоборудования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1.6300000000000001</c:v>
                </c:pt>
                <c:pt idx="1">
                  <c:v>9.9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strRef>
              <c:f>Лист1!$A$2:$A$4</c:f>
              <c:strCache>
                <c:ptCount val="2"/>
                <c:pt idx="0">
                  <c:v>Фондоотдача</c:v>
                </c:pt>
                <c:pt idx="1">
                  <c:v>Фондоотдача медоборудования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1.72</c:v>
                </c:pt>
                <c:pt idx="1">
                  <c:v>10.76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cat>
            <c:strRef>
              <c:f>Лист1!$A$2:$A$4</c:f>
              <c:strCache>
                <c:ptCount val="2"/>
                <c:pt idx="0">
                  <c:v>Фондоотдача</c:v>
                </c:pt>
                <c:pt idx="1">
                  <c:v>Фондоотдача медоборудования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1.8</c:v>
                </c:pt>
                <c:pt idx="1">
                  <c:v>11.81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5621632"/>
        <c:axId val="195623168"/>
        <c:axId val="0"/>
      </c:bar3DChart>
      <c:catAx>
        <c:axId val="195621632"/>
        <c:scaling>
          <c:orientation val="minMax"/>
        </c:scaling>
        <c:delete val="0"/>
        <c:axPos val="b"/>
        <c:majorTickMark val="out"/>
        <c:minorTickMark val="none"/>
        <c:tickLblPos val="nextTo"/>
        <c:crossAx val="195623168"/>
        <c:crosses val="autoZero"/>
        <c:auto val="1"/>
        <c:lblAlgn val="ctr"/>
        <c:lblOffset val="100"/>
        <c:noMultiLvlLbl val="0"/>
      </c:catAx>
      <c:valAx>
        <c:axId val="195623168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1956216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70647419072613E-2"/>
          <c:y val="0.1084500226470563"/>
          <c:w val="0.66406474190725795"/>
          <c:h val="0.620879731311908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средства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-2.0740672996343711E-2"/>
                  <c:y val="-1.5004931542067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 formatCode="#,##0">
                  <c:v>45300</c:v>
                </c:pt>
                <c:pt idx="1">
                  <c:v>54127.4</c:v>
                </c:pt>
                <c:pt idx="2">
                  <c:v>64456.6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Внебюджетные средства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4444299277879289E-2"/>
                  <c:y val="-3.00098630841350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962822635283414E-2"/>
                  <c:y val="-1.2003945233653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55543942230345E-2"/>
                  <c:y val="-3.0009863084135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 formatCode="#,##0">
                  <c:v>31300</c:v>
                </c:pt>
                <c:pt idx="1">
                  <c:v>35765</c:v>
                </c:pt>
                <c:pt idx="2">
                  <c:v>42579.3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065536"/>
        <c:axId val="196075520"/>
        <c:axId val="0"/>
      </c:bar3DChart>
      <c:catAx>
        <c:axId val="196065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6075520"/>
        <c:crosses val="autoZero"/>
        <c:auto val="1"/>
        <c:lblAlgn val="ctr"/>
        <c:lblOffset val="100"/>
        <c:noMultiLvlLbl val="0"/>
      </c:catAx>
      <c:valAx>
        <c:axId val="1960755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96065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598740068273909"/>
          <c:y val="6.7520809653628319E-2"/>
          <c:w val="0.21401259931726146"/>
          <c:h val="0.3246121993165326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866597880056267E-2"/>
          <c:y val="7.0429896559221411E-2"/>
          <c:w val="0.79273559039764918"/>
          <c:h val="0.6716416351256052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090496"/>
        <c:axId val="196100480"/>
      </c:barChart>
      <c:catAx>
        <c:axId val="1960904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96100480"/>
        <c:crosses val="autoZero"/>
        <c:auto val="1"/>
        <c:lblAlgn val="ctr"/>
        <c:lblOffset val="100"/>
        <c:noMultiLvlLbl val="0"/>
      </c:catAx>
      <c:valAx>
        <c:axId val="196100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96090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9796004708792"/>
          <c:y val="7.1364168095559441E-2"/>
          <c:w val="0.60224693788276451"/>
          <c:h val="0.7718218514249128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Зарплатоемкость, %</c:v>
                </c:pt>
              </c:strCache>
            </c:strRef>
          </c:tx>
          <c:spPr>
            <a:ln w="57150"/>
          </c:spPr>
          <c:marker>
            <c:spPr>
              <a:ln w="57150"/>
            </c:spPr>
          </c:marker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0.46</c:v>
                </c:pt>
                <c:pt idx="1">
                  <c:v>0.46</c:v>
                </c:pt>
                <c:pt idx="2">
                  <c:v>0.48000000000000032</c:v>
                </c:pt>
                <c:pt idx="3">
                  <c:v>0.47000000000000008</c:v>
                </c:pt>
                <c:pt idx="4">
                  <c:v>0.504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6166400"/>
        <c:axId val="196169088"/>
      </c:lineChart>
      <c:catAx>
        <c:axId val="196166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6169088"/>
        <c:crosses val="autoZero"/>
        <c:auto val="1"/>
        <c:lblAlgn val="ctr"/>
        <c:lblOffset val="100"/>
        <c:noMultiLvlLbl val="0"/>
      </c:catAx>
      <c:valAx>
        <c:axId val="196169088"/>
        <c:scaling>
          <c:orientation val="minMax"/>
          <c:max val="1"/>
          <c:min val="0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196166400"/>
        <c:crosses val="autoZero"/>
        <c:crossBetween val="between"/>
        <c:majorUnit val="0.5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15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140319996930493E-2"/>
          <c:y val="0.10491351996593642"/>
          <c:w val="0.52449892743291349"/>
          <c:h val="0.83728075737389185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0.21443593346030154"/>
                  <c:y val="-0.1962066781298323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ru-RU" sz="1600" b="1" i="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</a:rPr>
                      <a:t>1357,0</a:t>
                    </a:r>
                  </a:p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ru-RU" sz="1600" b="1" i="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</a:rPr>
                      <a:t>тыс. руб.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0.0%" sourceLinked="0"/>
              <c:spPr/>
              <c:showLegendKey val="1"/>
              <c:showVal val="1"/>
              <c:showCatName val="1"/>
              <c:showSerName val="1"/>
              <c:showPercent val="1"/>
              <c:showBubbleSize val="0"/>
            </c:dLbl>
            <c:dLbl>
              <c:idx val="1"/>
              <c:layout>
                <c:manualLayout>
                  <c:x val="0.12640075604972736"/>
                  <c:y val="4.0362460059662778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</a:rPr>
                      <a:t>1496,0</a:t>
                    </a:r>
                  </a:p>
                  <a:p>
                    <a:r>
                      <a:rPr lang="ru-RU" sz="1600" b="1" i="0" baseline="0" dirty="0" smtClean="0">
                        <a:solidFill>
                          <a:schemeClr val="bg1"/>
                        </a:solidFill>
                        <a:latin typeface="Times New Roman" pitchFamily="18" charset="0"/>
                      </a:rPr>
                      <a:t> тыс. руб.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0"/>
            </c:dLbl>
            <c:dLbl>
              <c:idx val="2"/>
              <c:layout>
                <c:manualLayout>
                  <c:x val="-4.7495625546807134E-2"/>
                  <c:y val="6.4859915766343193E-4"/>
                </c:manualLayout>
              </c:layout>
              <c:showLegendKey val="1"/>
              <c:showVal val="1"/>
              <c:showCatName val="1"/>
              <c:showSerName val="1"/>
              <c:showPercent val="1"/>
              <c:showBubbleSize val="0"/>
            </c:dLbl>
            <c:numFmt formatCode="0.0%" sourceLinked="0"/>
            <c:showLegendKey val="1"/>
            <c:showVal val="1"/>
            <c:showCatName val="1"/>
            <c:showSerName val="1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Областной бюджет</c:v>
                </c:pt>
                <c:pt idx="1">
                  <c:v>Платные услуги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1357</c:v>
                </c:pt>
                <c:pt idx="1">
                  <c:v>1496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  <c:showLeaderLines val="1"/>
        </c:dLbls>
      </c:pie3DChart>
    </c:plotArea>
    <c:legend>
      <c:legendPos val="r"/>
      <c:layout>
        <c:manualLayout>
          <c:xMode val="edge"/>
          <c:yMode val="edge"/>
          <c:x val="0.71216024296118363"/>
          <c:y val="0.36699336582330538"/>
          <c:w val="0.23397611800025195"/>
          <c:h val="0.21257922185697575"/>
        </c:manualLayout>
      </c:layout>
      <c:overlay val="1"/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1"/>
          <c:dLbls>
            <c:dLbl>
              <c:idx val="0"/>
              <c:layout>
                <c:manualLayout>
                  <c:x val="-7.4673114033489123E-3"/>
                  <c:y val="1.8014375523063661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539559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тыс руб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539559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1"/>
          <c:dLbls>
            <c:dLbl>
              <c:idx val="0"/>
              <c:layout>
                <c:manualLayout>
                  <c:x val="-2.351590564011412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3907450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тыс руб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3907450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invertIfNegative val="1"/>
          <c:dLbls>
            <c:dLbl>
              <c:idx val="0"/>
              <c:layout>
                <c:manualLayout>
                  <c:x val="-2.7806540014072609E-2"/>
                  <c:y val="3.6262889387051584E-3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dirty="0" smtClean="0">
                        <a:solidFill>
                          <a:schemeClr val="tx1"/>
                        </a:solidFill>
                      </a:rPr>
                      <a:t>911012</a:t>
                    </a:r>
                  </a:p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endParaRPr lang="en-US" sz="16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тыс руб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911012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5306624"/>
        <c:axId val="195308160"/>
        <c:axId val="0"/>
      </c:bar3DChart>
      <c:catAx>
        <c:axId val="195306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195308160"/>
        <c:crosses val="autoZero"/>
        <c:auto val="1"/>
        <c:lblAlgn val="ctr"/>
        <c:lblOffset val="100"/>
        <c:noMultiLvlLbl val="1"/>
      </c:catAx>
      <c:valAx>
        <c:axId val="195308160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one"/>
        <c:crossAx val="195306624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Средние медицинские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работники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4919267307714559"/>
          <c:y val="0"/>
        </c:manualLayout>
      </c:layout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783362840050417"/>
          <c:y val="0.24287406376638734"/>
          <c:w val="0.56998599877344625"/>
          <c:h val="0.6325315425568266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631976024346081E-2"/>
                  <c:y val="-3.9956752581695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1652954721653422E-2"/>
                  <c:y val="2.9267330546116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330104951342843E-2"/>
                  <c:y val="-4.2734909995258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85.5</c:v>
                </c:pt>
                <c:pt idx="1">
                  <c:v>86.4</c:v>
                </c:pt>
                <c:pt idx="2">
                  <c:v>83.6</c:v>
                </c:pt>
                <c:pt idx="3">
                  <c:v>89.7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6990464"/>
        <c:axId val="196997504"/>
        <c:axId val="195315456"/>
      </c:bar3DChart>
      <c:catAx>
        <c:axId val="19699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96997504"/>
        <c:crosses val="autoZero"/>
        <c:auto val="1"/>
        <c:lblAlgn val="ctr"/>
        <c:lblOffset val="100"/>
        <c:noMultiLvlLbl val="0"/>
      </c:catAx>
      <c:valAx>
        <c:axId val="1969975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96990464"/>
        <c:crosses val="autoZero"/>
        <c:crossBetween val="between"/>
      </c:valAx>
      <c:serAx>
        <c:axId val="195315456"/>
        <c:scaling>
          <c:orientation val="minMax"/>
        </c:scaling>
        <c:delete val="0"/>
        <c:axPos val="b"/>
        <c:majorTickMark val="out"/>
        <c:minorTickMark val="none"/>
        <c:tickLblPos val="nextTo"/>
        <c:crossAx val="196997504"/>
        <c:crosses val="autoZero"/>
      </c:ser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Врачи</a:t>
            </a:r>
          </a:p>
        </c:rich>
      </c:tx>
      <c:layout>
        <c:manualLayout>
          <c:xMode val="edge"/>
          <c:yMode val="edge"/>
          <c:x val="0.40263313822830415"/>
          <c:y val="0"/>
        </c:manualLayout>
      </c:layout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879868223258894"/>
          <c:y val="0.11261101688243838"/>
          <c:w val="0.80545479223482563"/>
          <c:h val="0.7583735892536372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0479049336398495E-2"/>
                  <c:y val="-1.813079074781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993733122625083E-3"/>
                  <c:y val="-3.5273858460172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707929888132331E-3"/>
                  <c:y val="1.00878782587515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3277224962426936E-3"/>
                  <c:y val="-3.20671440547010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59.2</c:v>
                </c:pt>
                <c:pt idx="1">
                  <c:v>50</c:v>
                </c:pt>
                <c:pt idx="2">
                  <c:v>50.1</c:v>
                </c:pt>
                <c:pt idx="3">
                  <c:v>56</c:v>
                </c:pt>
                <c:pt idx="4">
                  <c:v>54.9</c:v>
                </c:pt>
                <c:pt idx="5">
                  <c:v>54.8</c:v>
                </c:pt>
                <c:pt idx="6">
                  <c:v>54.9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7342336"/>
        <c:axId val="197345280"/>
        <c:axId val="195316800"/>
      </c:bar3DChart>
      <c:catAx>
        <c:axId val="19734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97345280"/>
        <c:crosses val="autoZero"/>
        <c:auto val="1"/>
        <c:lblAlgn val="ctr"/>
        <c:lblOffset val="100"/>
        <c:noMultiLvlLbl val="0"/>
      </c:catAx>
      <c:valAx>
        <c:axId val="1973452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97342336"/>
        <c:crosses val="autoZero"/>
        <c:crossBetween val="between"/>
      </c:valAx>
      <c:serAx>
        <c:axId val="195316800"/>
        <c:scaling>
          <c:orientation val="minMax"/>
        </c:scaling>
        <c:delete val="0"/>
        <c:axPos val="b"/>
        <c:majorTickMark val="out"/>
        <c:minorTickMark val="none"/>
        <c:tickLblPos val="nextTo"/>
        <c:crossAx val="197345280"/>
        <c:crosses val="autoZero"/>
      </c:serAx>
    </c:plotArea>
    <c:legend>
      <c:legendPos val="r"/>
      <c:layout>
        <c:manualLayout>
          <c:xMode val="edge"/>
          <c:yMode val="edge"/>
          <c:x val="0.86286545084734179"/>
          <c:y val="0.21969100034090921"/>
          <c:w val="0.12628111680342094"/>
          <c:h val="9.330614864127972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Врачи </a:t>
            </a:r>
            <a:r>
              <a:rPr lang="ru-RU" dirty="0" smtClean="0"/>
              <a:t>2019</a:t>
            </a:r>
            <a:endParaRPr lang="ru-RU" dirty="0"/>
          </a:p>
        </c:rich>
      </c:tx>
      <c:layout>
        <c:manualLayout>
          <c:xMode val="edge"/>
          <c:yMode val="edge"/>
          <c:x val="0.29046578962341396"/>
          <c:y val="2.6016078072816452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002941685771547"/>
          <c:y val="0.26507993627768239"/>
          <c:w val="0.52932353670056298"/>
          <c:h val="0.430100738897587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Врачи 2019</c:v>
                </c:pt>
              </c:strCache>
            </c:strRef>
          </c:tx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00B050">
                      <a:tint val="66000"/>
                      <a:satMod val="160000"/>
                    </a:srgbClr>
                  </a:gs>
                  <a:gs pos="50000">
                    <a:srgbClr val="00B050">
                      <a:tint val="44500"/>
                      <a:satMod val="160000"/>
                    </a:srgbClr>
                  </a:gs>
                  <a:gs pos="100000">
                    <a:srgbClr val="00B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/>
                      <a:t>До 35 лет
</a:t>
                    </a:r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26,6%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от 36 до 45 лет
</a:t>
                    </a:r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15,2%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от 46 и старше
</a:t>
                    </a:r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58,2%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 35 лет</c:v>
                </c:pt>
                <c:pt idx="1">
                  <c:v>от 36 до 45 лет</c:v>
                </c:pt>
                <c:pt idx="2">
                  <c:v>от 46 и старше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0.26600000000000001</c:v>
                </c:pt>
                <c:pt idx="1">
                  <c:v>0.15200000000000033</c:v>
                </c:pt>
                <c:pt idx="2">
                  <c:v>0.58199999999999996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3165932260875818"/>
          <c:y val="2.5931756600857201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406273038625591"/>
          <c:y val="0.24713542570619942"/>
          <c:w val="0.60504317133842589"/>
          <c:h val="0.49205031713653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Врачи 2020</c:v>
                </c:pt>
              </c:strCache>
            </c:strRef>
          </c:tx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00B050">
                      <a:tint val="66000"/>
                      <a:satMod val="160000"/>
                    </a:srgbClr>
                  </a:gs>
                  <a:gs pos="50000">
                    <a:srgbClr val="00B050">
                      <a:tint val="44500"/>
                      <a:satMod val="160000"/>
                    </a:srgbClr>
                  </a:gs>
                  <a:gs pos="100000">
                    <a:srgbClr val="00B050">
                      <a:tint val="23500"/>
                      <a:satMod val="160000"/>
                    </a:srgbClr>
                  </a:gs>
                </a:gsLst>
                <a:lin ang="8100000" scaled="1"/>
                <a:tileRect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600" dirty="0"/>
                      <a:t>До 35 лет
</a:t>
                    </a:r>
                    <a:r>
                      <a:rPr lang="ru-RU" sz="1600" dirty="0" smtClean="0">
                        <a:solidFill>
                          <a:srgbClr val="FF0000"/>
                        </a:solidFill>
                      </a:rPr>
                      <a:t>27,5%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600" dirty="0"/>
                      <a:t>от 36 до 45 лет
</a:t>
                    </a:r>
                    <a:r>
                      <a:rPr lang="ru-RU" sz="1600" dirty="0" smtClean="0">
                        <a:solidFill>
                          <a:srgbClr val="FF0000"/>
                        </a:solidFill>
                      </a:rPr>
                      <a:t>16,25%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600" dirty="0"/>
                      <a:t>от 46 и старше
</a:t>
                    </a:r>
                    <a:r>
                      <a:rPr lang="ru-RU" sz="1600" dirty="0" smtClean="0">
                        <a:solidFill>
                          <a:srgbClr val="FF0000"/>
                        </a:solidFill>
                      </a:rPr>
                      <a:t>56,25%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 35 лет</c:v>
                </c:pt>
                <c:pt idx="1">
                  <c:v>от 36 до 45 лет</c:v>
                </c:pt>
                <c:pt idx="2">
                  <c:v>от 46 и старше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0.27500000000000002</c:v>
                </c:pt>
                <c:pt idx="1">
                  <c:v>0.16250000000000001</c:v>
                </c:pt>
                <c:pt idx="2">
                  <c:v>0.5625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СМП 2020</a:t>
            </a:r>
            <a:endParaRPr lang="ru-RU" dirty="0"/>
          </a:p>
        </c:rich>
      </c:tx>
      <c:layout>
        <c:manualLayout>
          <c:xMode val="edge"/>
          <c:yMode val="edge"/>
          <c:x val="0.3218692616358824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540319344513248E-2"/>
          <c:y val="0.35460631303288015"/>
          <c:w val="0.90645968065548765"/>
          <c:h val="0.6452170926108201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СМП 2020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rgbClr val="0070C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До 35 лет </a:t>
                    </a:r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24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%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От 36 до 45 лет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3</a:t>
                    </a:r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8,7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%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От 46 и старше 37,3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%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 35 лет</c:v>
                </c:pt>
                <c:pt idx="1">
                  <c:v>от 36 до 45 лет</c:v>
                </c:pt>
                <c:pt idx="2">
                  <c:v>от 46 и старше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0.24000000000000021</c:v>
                </c:pt>
                <c:pt idx="1">
                  <c:v>0.38700000000000073</c:v>
                </c:pt>
                <c:pt idx="2">
                  <c:v>0.37300000000000066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СМП 2019</a:t>
            </a:r>
            <a:endParaRPr lang="ru-RU" dirty="0"/>
          </a:p>
        </c:rich>
      </c:tx>
      <c:layout>
        <c:manualLayout>
          <c:xMode val="edge"/>
          <c:yMode val="edge"/>
          <c:x val="0.31626466047222734"/>
          <c:y val="2.5931756600857201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436441182987548E-2"/>
          <c:y val="0.34378749088812643"/>
          <c:w val="0.90956355881701001"/>
          <c:h val="0.656212509111873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Врачи 2019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rgbClr val="0070C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600" dirty="0" smtClean="0"/>
                      <a:t>До 35 лет </a:t>
                    </a:r>
                    <a:r>
                      <a:rPr lang="ru-RU" sz="1600" dirty="0" smtClean="0">
                        <a:solidFill>
                          <a:srgbClr val="FF0000"/>
                        </a:solidFill>
                      </a:rPr>
                      <a:t>22</a:t>
                    </a:r>
                    <a:r>
                      <a:rPr lang="en-US" sz="1600" dirty="0" smtClean="0">
                        <a:solidFill>
                          <a:srgbClr val="FF0000"/>
                        </a:solidFill>
                      </a:rPr>
                      <a:t>%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600" dirty="0" smtClean="0"/>
                      <a:t>От</a:t>
                    </a:r>
                    <a:r>
                      <a:rPr lang="ru-RU" sz="1600" baseline="0" dirty="0" smtClean="0"/>
                      <a:t> 35 до 46 лет </a:t>
                    </a:r>
                    <a:r>
                      <a:rPr lang="ru-RU" sz="1600" dirty="0" smtClean="0">
                        <a:solidFill>
                          <a:srgbClr val="FF0000"/>
                        </a:solidFill>
                      </a:rPr>
                      <a:t>33</a:t>
                    </a:r>
                    <a:r>
                      <a:rPr lang="en-US" sz="1600" dirty="0" smtClean="0">
                        <a:solidFill>
                          <a:srgbClr val="FF0000"/>
                        </a:solidFill>
                      </a:rPr>
                      <a:t>%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600" dirty="0" smtClean="0"/>
                      <a:t>От 46 и</a:t>
                    </a:r>
                    <a:r>
                      <a:rPr lang="ru-RU" sz="1600" baseline="0" dirty="0" smtClean="0"/>
                      <a:t> старше </a:t>
                    </a:r>
                    <a:r>
                      <a:rPr lang="en-US" sz="1600" dirty="0" smtClean="0">
                        <a:solidFill>
                          <a:srgbClr val="FF0000"/>
                        </a:solidFill>
                      </a:rPr>
                      <a:t>4</a:t>
                    </a:r>
                    <a:r>
                      <a:rPr lang="ru-RU" sz="1600" dirty="0" smtClean="0">
                        <a:solidFill>
                          <a:srgbClr val="FF0000"/>
                        </a:solidFill>
                      </a:rPr>
                      <a:t>5</a:t>
                    </a:r>
                    <a:r>
                      <a:rPr lang="en-US" sz="1600" dirty="0" smtClean="0">
                        <a:solidFill>
                          <a:srgbClr val="FF0000"/>
                        </a:solidFill>
                      </a:rPr>
                      <a:t>%</a:t>
                    </a:r>
                    <a:endParaRPr lang="ru-RU" dirty="0" smtClean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 35 лет</c:v>
                </c:pt>
                <c:pt idx="1">
                  <c:v>от 36 до 45 лет</c:v>
                </c:pt>
                <c:pt idx="2">
                  <c:v>от 46 и старше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0.21600000000000033</c:v>
                </c:pt>
                <c:pt idx="1">
                  <c:v>0.3310000000000009</c:v>
                </c:pt>
                <c:pt idx="2">
                  <c:v>0.45300000000000001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приняты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2501032964738514E-3"/>
                  <c:y val="-7.5050762681215088E-3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latin typeface="Times New Roman" pitchFamily="18" charset="0"/>
                        <a:cs typeface="Times New Roman" pitchFamily="18" charset="0"/>
                      </a:rPr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83505494123064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latin typeface="Times New Roman" pitchFamily="18" charset="0"/>
                        <a:cs typeface="Times New Roman" pitchFamily="18" charset="0"/>
                      </a:rPr>
                      <a:t>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501032964738419E-3"/>
                  <c:y val="-3.7525381340607544E-3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latin typeface="Times New Roman" pitchFamily="18" charset="0"/>
                        <a:cs typeface="Times New Roman" pitchFamily="18" charset="0"/>
                      </a:rPr>
                      <a:t>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врачи</c:v>
                </c:pt>
                <c:pt idx="1">
                  <c:v>средний</c:v>
                </c:pt>
                <c:pt idx="2">
                  <c:v>младший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36</c:v>
                </c:pt>
                <c:pt idx="2">
                  <c:v>12</c:v>
                </c:pt>
                <c:pt idx="3">
                  <c:v>105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уволены</c:v>
                </c:pt>
              </c:strCache>
            </c:strRef>
          </c:tx>
          <c:spPr>
            <a:solidFill>
              <a:schemeClr val="accent6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333608790596857E-2"/>
                  <c:y val="-3.75312908494802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835054941230649E-3"/>
                  <c:y val="-7.50507626812150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501032964738419E-3"/>
                  <c:y val="-3.75253813406075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833815383544603E-2"/>
                  <c:y val="-1.1257614402182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accent4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врачи</c:v>
                </c:pt>
                <c:pt idx="1">
                  <c:v>средний</c:v>
                </c:pt>
                <c:pt idx="2">
                  <c:v>младший</c:v>
                </c:pt>
                <c:pt idx="3">
                  <c:v>прочие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</c:v>
                </c:pt>
                <c:pt idx="1">
                  <c:v>42</c:v>
                </c:pt>
                <c:pt idx="2">
                  <c:v>12</c:v>
                </c:pt>
                <c:pt idx="3">
                  <c:v>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0"/>
        <c:shape val="cylinder"/>
        <c:axId val="61126144"/>
        <c:axId val="61127680"/>
        <c:axId val="0"/>
      </c:bar3DChart>
      <c:catAx>
        <c:axId val="61126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персонал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61127680"/>
        <c:crosses val="autoZero"/>
        <c:auto val="1"/>
        <c:lblAlgn val="ctr"/>
        <c:lblOffset val="100"/>
        <c:noMultiLvlLbl val="0"/>
      </c:catAx>
      <c:valAx>
        <c:axId val="611276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Физических лиц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1126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528175619176565"/>
          <c:y val="0.18731046344646698"/>
          <c:w val="0.2186299987238535"/>
          <c:h val="0.305301547691282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Всего аттестовано</c:v>
                </c:pt>
                <c:pt idx="1">
                  <c:v>Высшая категория</c:v>
                </c:pt>
                <c:pt idx="2">
                  <c:v>Первая категория</c:v>
                </c:pt>
                <c:pt idx="3">
                  <c:v>Вторая категория</c:v>
                </c:pt>
                <c:pt idx="4">
                  <c:v>без категории (стаж 3 года)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0.69000000000000061</c:v>
                </c:pt>
                <c:pt idx="1">
                  <c:v>0.23800000000000004</c:v>
                </c:pt>
                <c:pt idx="2">
                  <c:v>0.32100000000000073</c:v>
                </c:pt>
                <c:pt idx="3">
                  <c:v>0.13</c:v>
                </c:pt>
                <c:pt idx="4">
                  <c:v>0.30900000000000066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Всего аттестовано</c:v>
                </c:pt>
                <c:pt idx="1">
                  <c:v>Высшая категория</c:v>
                </c:pt>
                <c:pt idx="2">
                  <c:v>Первая категория</c:v>
                </c:pt>
                <c:pt idx="3">
                  <c:v>Вторая категория</c:v>
                </c:pt>
                <c:pt idx="4">
                  <c:v>без категории (стаж 3 года)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0.68600000000000005</c:v>
                </c:pt>
                <c:pt idx="1">
                  <c:v>0.22900000000000001</c:v>
                </c:pt>
                <c:pt idx="2">
                  <c:v>0.33700000000000091</c:v>
                </c:pt>
                <c:pt idx="3">
                  <c:v>0.126</c:v>
                </c:pt>
                <c:pt idx="4">
                  <c:v>0.31000000000000066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Всего аттестовано</c:v>
                </c:pt>
                <c:pt idx="1">
                  <c:v>Высшая категория</c:v>
                </c:pt>
                <c:pt idx="2">
                  <c:v>Первая категория</c:v>
                </c:pt>
                <c:pt idx="3">
                  <c:v>Вторая категория</c:v>
                </c:pt>
                <c:pt idx="4">
                  <c:v>без категории (стаж 3 года)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0.70900000000000063</c:v>
                </c:pt>
                <c:pt idx="1">
                  <c:v>0.26600000000000001</c:v>
                </c:pt>
                <c:pt idx="2">
                  <c:v>0.31600000000000072</c:v>
                </c:pt>
                <c:pt idx="3">
                  <c:v>0.126</c:v>
                </c:pt>
                <c:pt idx="4">
                  <c:v>0.29100000000000031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7595904"/>
        <c:axId val="197597440"/>
        <c:axId val="0"/>
      </c:bar3DChart>
      <c:catAx>
        <c:axId val="1975959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ru-RU"/>
          </a:p>
        </c:txPr>
        <c:crossAx val="197597440"/>
        <c:crosses val="autoZero"/>
        <c:auto val="1"/>
        <c:lblAlgn val="ctr"/>
        <c:lblOffset val="100"/>
        <c:noMultiLvlLbl val="0"/>
      </c:catAx>
      <c:valAx>
        <c:axId val="197597440"/>
        <c:scaling>
          <c:orientation val="minMax"/>
          <c:max val="1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crossAx val="197595904"/>
        <c:crosses val="autoZero"/>
        <c:crossBetween val="between"/>
        <c:majorUnit val="0.1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A0759E-6FB0-4DC2-998A-84ECBA80ED34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#1" csCatId="colorful" phldr="1"/>
      <dgm:spPr/>
    </dgm:pt>
    <dgm:pt modelId="{F839AE0A-A7A1-4A86-98A5-336963EA24E7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группы поддержки трезвости</a:t>
          </a:r>
        </a:p>
      </dgm:t>
    </dgm:pt>
    <dgm:pt modelId="{1778B3C2-1E71-4FD4-B4F4-E3AF51C5B1C8}" type="parTrans" cxnId="{9B6F531A-AE20-4294-8010-E7684CF73A81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E26C63F4-27AC-4FCC-BB59-2CA08F9AAD72}" type="sibTrans" cxnId="{9B6F531A-AE20-4294-8010-E7684CF73A81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408BF628-9517-473C-88A7-523B9A824CDD}">
      <dgm:prSet custT="1"/>
      <dgm:spPr/>
      <dgm:t>
        <a:bodyPr/>
        <a:lstStyle/>
        <a:p>
          <a:r>
            <a:rPr lang="ru-RU" sz="1600" dirty="0" err="1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психокоррекционные</a:t>
          </a:r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 группы</a:t>
          </a:r>
          <a:endParaRPr lang="ru-RU" sz="1600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gm:t>
    </dgm:pt>
    <dgm:pt modelId="{E6EA1BF6-1C7C-4476-953C-6E63A505F7C7}" type="parTrans" cxnId="{47347AAE-F9A2-4468-AC37-FF350D4B0168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D8D22D6B-FBDA-48E4-B064-1AC2E9994DFB}" type="sibTrans" cxnId="{47347AAE-F9A2-4468-AC37-FF350D4B0168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9E8A6D1B-CDBE-47D3-83FB-53A83CB94B2D}">
      <dgm:prSet custT="1"/>
      <dgm:spPr/>
      <dgm:t>
        <a:bodyPr/>
        <a:lstStyle/>
        <a:p>
          <a:pPr algn="l"/>
          <a:r>
            <a:rPr lang="ru-RU" sz="1600" i="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«Школу родственников»</a:t>
          </a:r>
          <a:endParaRPr lang="ru-RU" sz="1600" i="0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gm:t>
    </dgm:pt>
    <dgm:pt modelId="{C8A3398B-0F09-4D4C-AD0B-975B306C4ABB}" type="parTrans" cxnId="{E9DF5432-5C9D-449C-81B8-D54951BBF71C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6F945D8B-39C8-4F7F-8080-D0767B226F5E}" type="sibTrans" cxnId="{E9DF5432-5C9D-449C-81B8-D54951BBF71C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35C6934A-77B2-4E5F-8D2B-A951860834CE}">
      <dgm:prSet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индивидуальную работу с психологом</a:t>
          </a:r>
          <a:b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</a:br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индивидуальную работу с наркологом</a:t>
          </a:r>
          <a:b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</a:br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индивидуальную работу с психотерапевтом</a:t>
          </a:r>
        </a:p>
      </dgm:t>
    </dgm:pt>
    <dgm:pt modelId="{C8A5486E-C5E7-465D-ABA1-EC5F947A7411}" type="parTrans" cxnId="{063A64E0-4D83-472F-81C6-4C817B5BA531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4F114667-5AB9-44AA-9DC7-39242F212D8C}" type="sibTrans" cxnId="{063A64E0-4D83-472F-81C6-4C817B5BA531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2DA843A1-CFA3-44FC-9810-E6CA7511BC20}">
      <dgm:prSet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психотерапевтическую группу для </a:t>
          </a:r>
          <a:r>
            <a:rPr lang="ru-RU" sz="1600" dirty="0" err="1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со-зависимых</a:t>
          </a:r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 </a:t>
          </a:r>
          <a:endParaRPr lang="ru-RU" sz="1600" b="1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gm:t>
    </dgm:pt>
    <dgm:pt modelId="{3204A9CF-8B6C-4843-BDB7-CF21DC177A6C}" type="parTrans" cxnId="{4378932F-DD55-4040-8C4A-1C47DE66A3D1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B2BD67EA-7244-4D10-B12F-A79227816E1C}" type="sibTrans" cxnId="{4378932F-DD55-4040-8C4A-1C47DE66A3D1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8D042C0C-8D81-4798-8F03-342BA8A17A56}">
      <dgm:prSet custT="1"/>
      <dgm:spPr/>
      <dgm:t>
        <a:bodyPr/>
        <a:lstStyle/>
        <a:p>
          <a:pPr algn="l"/>
          <a:r>
            <a:rPr lang="ru-RU" sz="1600" i="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«Тренинг ответственного поведения» </a:t>
          </a:r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/>
          </a:r>
          <a:b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</a:br>
          <a:endParaRPr lang="ru-RU" sz="1600" b="1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gm:t>
    </dgm:pt>
    <dgm:pt modelId="{8AC2B333-3D77-4B0B-9B8E-9A1895AC6E1A}" type="parTrans" cxnId="{0E0A19A1-7B8C-4301-9010-968626A73481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ECEC51ED-633D-48A8-8ADA-0D34D86211DF}" type="sibTrans" cxnId="{0E0A19A1-7B8C-4301-9010-968626A73481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98D64254-757A-4385-A26C-47C39D1DDDC0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лечебные процедуры</a:t>
          </a:r>
          <a:endParaRPr lang="ru-RU" sz="1600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gm:t>
    </dgm:pt>
    <dgm:pt modelId="{23DDCBF0-A0F8-4ECD-AC51-6B455BEF95BC}" type="sibTrans" cxnId="{9D6A3438-9959-45FC-8C2D-8ABD600B7666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C378B0E6-EA10-4F12-8C4A-A553646CAC41}" type="parTrans" cxnId="{9D6A3438-9959-45FC-8C2D-8ABD600B7666}">
      <dgm:prSet/>
      <dgm:spPr/>
      <dgm:t>
        <a:bodyPr/>
        <a:lstStyle/>
        <a:p>
          <a:endParaRPr lang="ru-RU" sz="2400">
            <a:latin typeface="Bookman Old Style" pitchFamily="18" charset="0"/>
            <a:ea typeface="Batang" pitchFamily="18" charset="-127"/>
            <a:cs typeface="Aharoni" pitchFamily="2" charset="-79"/>
          </a:endParaRPr>
        </a:p>
      </dgm:t>
    </dgm:pt>
    <dgm:pt modelId="{62BC4779-EA90-4B82-AF21-DD05EB9A3225}" type="pres">
      <dgm:prSet presAssocID="{6EA0759E-6FB0-4DC2-998A-84ECBA80ED34}" presName="Name0" presStyleCnt="0">
        <dgm:presLayoutVars>
          <dgm:chMax val="7"/>
          <dgm:chPref val="7"/>
          <dgm:dir/>
        </dgm:presLayoutVars>
      </dgm:prSet>
      <dgm:spPr/>
    </dgm:pt>
    <dgm:pt modelId="{9DAF8228-FCAC-4118-9609-71E7F4210A5E}" type="pres">
      <dgm:prSet presAssocID="{6EA0759E-6FB0-4DC2-998A-84ECBA80ED34}" presName="Name1" presStyleCnt="0"/>
      <dgm:spPr/>
    </dgm:pt>
    <dgm:pt modelId="{121DCBD6-BE9E-495F-A162-34CDDBD35A6B}" type="pres">
      <dgm:prSet presAssocID="{6EA0759E-6FB0-4DC2-998A-84ECBA80ED34}" presName="cycle" presStyleCnt="0"/>
      <dgm:spPr/>
    </dgm:pt>
    <dgm:pt modelId="{B840DCE5-DD60-4D11-8418-A2F77B4D492B}" type="pres">
      <dgm:prSet presAssocID="{6EA0759E-6FB0-4DC2-998A-84ECBA80ED34}" presName="srcNode" presStyleLbl="node1" presStyleIdx="0" presStyleCnt="7"/>
      <dgm:spPr/>
    </dgm:pt>
    <dgm:pt modelId="{151B57C6-9EBA-4A6F-975A-205624D95A56}" type="pres">
      <dgm:prSet presAssocID="{6EA0759E-6FB0-4DC2-998A-84ECBA80ED34}" presName="conn" presStyleLbl="parChTrans1D2" presStyleIdx="0" presStyleCnt="1"/>
      <dgm:spPr/>
      <dgm:t>
        <a:bodyPr/>
        <a:lstStyle/>
        <a:p>
          <a:endParaRPr lang="ru-RU"/>
        </a:p>
      </dgm:t>
    </dgm:pt>
    <dgm:pt modelId="{AE7F2E3E-CD26-40EF-AF78-FDCC1A282102}" type="pres">
      <dgm:prSet presAssocID="{6EA0759E-6FB0-4DC2-998A-84ECBA80ED34}" presName="extraNode" presStyleLbl="node1" presStyleIdx="0" presStyleCnt="7"/>
      <dgm:spPr/>
    </dgm:pt>
    <dgm:pt modelId="{D0637183-A162-4C2F-A3C0-05093A251934}" type="pres">
      <dgm:prSet presAssocID="{6EA0759E-6FB0-4DC2-998A-84ECBA80ED34}" presName="dstNode" presStyleLbl="node1" presStyleIdx="0" presStyleCnt="7"/>
      <dgm:spPr/>
    </dgm:pt>
    <dgm:pt modelId="{42BB0EEF-6AE7-45A3-973A-DF0C2AEC6C71}" type="pres">
      <dgm:prSet presAssocID="{98D64254-757A-4385-A26C-47C39D1DDDC0}" presName="text_1" presStyleLbl="node1" presStyleIdx="0" presStyleCnt="7" custScaleY="121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461411-430C-44E2-92FA-CA56E4BEC101}" type="pres">
      <dgm:prSet presAssocID="{98D64254-757A-4385-A26C-47C39D1DDDC0}" presName="accent_1" presStyleCnt="0"/>
      <dgm:spPr/>
    </dgm:pt>
    <dgm:pt modelId="{A05EFD34-FD8B-4B01-B94F-0B2B27048A61}" type="pres">
      <dgm:prSet presAssocID="{98D64254-757A-4385-A26C-47C39D1DDDC0}" presName="accentRepeatNode" presStyleLbl="solidFgAcc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0B1115D-2CFA-4653-9E9E-7CC04D8CBA16}" type="pres">
      <dgm:prSet presAssocID="{F839AE0A-A7A1-4A86-98A5-336963EA24E7}" presName="text_2" presStyleLbl="node1" presStyleIdx="1" presStyleCnt="7" custScaleY="121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26401-1420-4F43-A404-6C6BA537D4A4}" type="pres">
      <dgm:prSet presAssocID="{F839AE0A-A7A1-4A86-98A5-336963EA24E7}" presName="accent_2" presStyleCnt="0"/>
      <dgm:spPr/>
    </dgm:pt>
    <dgm:pt modelId="{1D5A9CD1-3304-45C7-8B49-9191FE6FD4E5}" type="pres">
      <dgm:prSet presAssocID="{F839AE0A-A7A1-4A86-98A5-336963EA24E7}" presName="accentRepeatNode" presStyleLbl="solidFgAcc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066296A-57C3-4C7E-ABEE-3AEC8028BC26}" type="pres">
      <dgm:prSet presAssocID="{408BF628-9517-473C-88A7-523B9A824CDD}" presName="text_3" presStyleLbl="node1" presStyleIdx="2" presStyleCnt="7" custScaleY="121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3E674-AB9E-4A3B-8FE3-3F6FB3CEF178}" type="pres">
      <dgm:prSet presAssocID="{408BF628-9517-473C-88A7-523B9A824CDD}" presName="accent_3" presStyleCnt="0"/>
      <dgm:spPr/>
    </dgm:pt>
    <dgm:pt modelId="{6DDE1423-6301-45D3-99C2-C4C0F932AC6B}" type="pres">
      <dgm:prSet presAssocID="{408BF628-9517-473C-88A7-523B9A824CDD}" presName="accentRepeatNode" presStyleLbl="solidFgAcc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63A43A1-275A-47B8-A339-64CC1B4373D9}" type="pres">
      <dgm:prSet presAssocID="{9E8A6D1B-CDBE-47D3-83FB-53A83CB94B2D}" presName="text_4" presStyleLbl="node1" presStyleIdx="3" presStyleCnt="7" custScaleY="121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D7B79F-BAFA-413D-A0AA-CE0410C2726D}" type="pres">
      <dgm:prSet presAssocID="{9E8A6D1B-CDBE-47D3-83FB-53A83CB94B2D}" presName="accent_4" presStyleCnt="0"/>
      <dgm:spPr/>
    </dgm:pt>
    <dgm:pt modelId="{4E37774C-8E36-47A2-A8CC-FD80E8A64F79}" type="pres">
      <dgm:prSet presAssocID="{9E8A6D1B-CDBE-47D3-83FB-53A83CB94B2D}" presName="accentRepeatNode" presStyleLbl="solidFgAcc1" presStyleIdx="3" presStyleCnt="7" custLinFactNeighborY="4638"/>
      <dgm:spPr>
        <a:blipFill dpi="0" rotWithShape="0">
          <a:blip xmlns:r="http://schemas.openxmlformats.org/officeDocument/2006/relationships" r:embed="rId4"/>
          <a:srcRect/>
          <a:stretch>
            <a:fillRect l="1350" t="3354" r="-1350" b="-10028"/>
          </a:stretch>
        </a:blipFill>
      </dgm:spPr>
    </dgm:pt>
    <dgm:pt modelId="{DEF9BD8E-F779-4681-8344-AA951450AF34}" type="pres">
      <dgm:prSet presAssocID="{35C6934A-77B2-4E5F-8D2B-A951860834CE}" presName="text_5" presStyleLbl="node1" presStyleIdx="4" presStyleCnt="7" custScaleY="121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9CDD3F-A0B8-4A42-965D-AFAA9B04E549}" type="pres">
      <dgm:prSet presAssocID="{35C6934A-77B2-4E5F-8D2B-A951860834CE}" presName="accent_5" presStyleCnt="0"/>
      <dgm:spPr/>
    </dgm:pt>
    <dgm:pt modelId="{33BA2396-7084-42F6-A133-1C563B8B975B}" type="pres">
      <dgm:prSet presAssocID="{35C6934A-77B2-4E5F-8D2B-A951860834CE}" presName="accentRepeatNode" presStyleLbl="solidFgAcc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C7AD3612-76DB-4994-BB10-62E525EB7FCB}" type="pres">
      <dgm:prSet presAssocID="{2DA843A1-CFA3-44FC-9810-E6CA7511BC20}" presName="text_6" presStyleLbl="node1" presStyleIdx="5" presStyleCnt="7" custScaleY="121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D45FD8-2348-487B-BFF9-41C02675EF23}" type="pres">
      <dgm:prSet presAssocID="{2DA843A1-CFA3-44FC-9810-E6CA7511BC20}" presName="accent_6" presStyleCnt="0"/>
      <dgm:spPr/>
    </dgm:pt>
    <dgm:pt modelId="{4E4BCA95-C9D7-455B-B8DD-D82021AE7CA1}" type="pres">
      <dgm:prSet presAssocID="{2DA843A1-CFA3-44FC-9810-E6CA7511BC20}" presName="accentRepeatNode" presStyleLbl="solidFgAcc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1B05E31A-FB07-435D-A0D8-1BB45DBFAA16}" type="pres">
      <dgm:prSet presAssocID="{8D042C0C-8D81-4798-8F03-342BA8A17A56}" presName="text_7" presStyleLbl="node1" presStyleIdx="6" presStyleCnt="7" custScaleY="121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BED6E7-A7D9-464B-9933-830D0ABE30C1}" type="pres">
      <dgm:prSet presAssocID="{8D042C0C-8D81-4798-8F03-342BA8A17A56}" presName="accent_7" presStyleCnt="0"/>
      <dgm:spPr/>
    </dgm:pt>
    <dgm:pt modelId="{E161FAA4-0AE7-4134-9435-8A3F30ED1ED2}" type="pres">
      <dgm:prSet presAssocID="{8D042C0C-8D81-4798-8F03-342BA8A17A56}" presName="accentRepeatNode" presStyleLbl="solidFgAcc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</dgm:ptLst>
  <dgm:cxnLst>
    <dgm:cxn modelId="{C4E1EE6A-7DEC-4A69-AD54-95FF32F3DEAA}" type="presOf" srcId="{6EA0759E-6FB0-4DC2-998A-84ECBA80ED34}" destId="{62BC4779-EA90-4B82-AF21-DD05EB9A3225}" srcOrd="0" destOrd="0" presId="urn:microsoft.com/office/officeart/2008/layout/VerticalCurvedList"/>
    <dgm:cxn modelId="{D6B48120-AB9B-4672-AED7-103B89CDBB99}" type="presOf" srcId="{35C6934A-77B2-4E5F-8D2B-A951860834CE}" destId="{DEF9BD8E-F779-4681-8344-AA951450AF34}" srcOrd="0" destOrd="0" presId="urn:microsoft.com/office/officeart/2008/layout/VerticalCurvedList"/>
    <dgm:cxn modelId="{9B6F531A-AE20-4294-8010-E7684CF73A81}" srcId="{6EA0759E-6FB0-4DC2-998A-84ECBA80ED34}" destId="{F839AE0A-A7A1-4A86-98A5-336963EA24E7}" srcOrd="1" destOrd="0" parTransId="{1778B3C2-1E71-4FD4-B4F4-E3AF51C5B1C8}" sibTransId="{E26C63F4-27AC-4FCC-BB59-2CA08F9AAD72}"/>
    <dgm:cxn modelId="{D8F6EE02-1B5E-4D5F-AC21-EE53B75234E1}" type="presOf" srcId="{23DDCBF0-A0F8-4ECD-AC51-6B455BEF95BC}" destId="{151B57C6-9EBA-4A6F-975A-205624D95A56}" srcOrd="0" destOrd="0" presId="urn:microsoft.com/office/officeart/2008/layout/VerticalCurvedList"/>
    <dgm:cxn modelId="{0B7663F5-BE42-40DE-AB6C-2D2C585D305D}" type="presOf" srcId="{408BF628-9517-473C-88A7-523B9A824CDD}" destId="{E066296A-57C3-4C7E-ABEE-3AEC8028BC26}" srcOrd="0" destOrd="0" presId="urn:microsoft.com/office/officeart/2008/layout/VerticalCurvedList"/>
    <dgm:cxn modelId="{0E0A19A1-7B8C-4301-9010-968626A73481}" srcId="{6EA0759E-6FB0-4DC2-998A-84ECBA80ED34}" destId="{8D042C0C-8D81-4798-8F03-342BA8A17A56}" srcOrd="6" destOrd="0" parTransId="{8AC2B333-3D77-4B0B-9B8E-9A1895AC6E1A}" sibTransId="{ECEC51ED-633D-48A8-8ADA-0D34D86211DF}"/>
    <dgm:cxn modelId="{D050E492-CE47-4388-9B41-70ADE9B290C5}" type="presOf" srcId="{9E8A6D1B-CDBE-47D3-83FB-53A83CB94B2D}" destId="{463A43A1-275A-47B8-A339-64CC1B4373D9}" srcOrd="0" destOrd="0" presId="urn:microsoft.com/office/officeart/2008/layout/VerticalCurvedList"/>
    <dgm:cxn modelId="{4378932F-DD55-4040-8C4A-1C47DE66A3D1}" srcId="{6EA0759E-6FB0-4DC2-998A-84ECBA80ED34}" destId="{2DA843A1-CFA3-44FC-9810-E6CA7511BC20}" srcOrd="5" destOrd="0" parTransId="{3204A9CF-8B6C-4843-BDB7-CF21DC177A6C}" sibTransId="{B2BD67EA-7244-4D10-B12F-A79227816E1C}"/>
    <dgm:cxn modelId="{B41FD4DD-1F9E-4600-B072-BBB6871C9F4D}" type="presOf" srcId="{F839AE0A-A7A1-4A86-98A5-336963EA24E7}" destId="{A0B1115D-2CFA-4653-9E9E-7CC04D8CBA16}" srcOrd="0" destOrd="0" presId="urn:microsoft.com/office/officeart/2008/layout/VerticalCurvedList"/>
    <dgm:cxn modelId="{E9DF5432-5C9D-449C-81B8-D54951BBF71C}" srcId="{6EA0759E-6FB0-4DC2-998A-84ECBA80ED34}" destId="{9E8A6D1B-CDBE-47D3-83FB-53A83CB94B2D}" srcOrd="3" destOrd="0" parTransId="{C8A3398B-0F09-4D4C-AD0B-975B306C4ABB}" sibTransId="{6F945D8B-39C8-4F7F-8080-D0767B226F5E}"/>
    <dgm:cxn modelId="{47347AAE-F9A2-4468-AC37-FF350D4B0168}" srcId="{6EA0759E-6FB0-4DC2-998A-84ECBA80ED34}" destId="{408BF628-9517-473C-88A7-523B9A824CDD}" srcOrd="2" destOrd="0" parTransId="{E6EA1BF6-1C7C-4476-953C-6E63A505F7C7}" sibTransId="{D8D22D6B-FBDA-48E4-B064-1AC2E9994DFB}"/>
    <dgm:cxn modelId="{5F584B15-288F-42B7-AF65-7BDAAF41E796}" type="presOf" srcId="{2DA843A1-CFA3-44FC-9810-E6CA7511BC20}" destId="{C7AD3612-76DB-4994-BB10-62E525EB7FCB}" srcOrd="0" destOrd="0" presId="urn:microsoft.com/office/officeart/2008/layout/VerticalCurvedList"/>
    <dgm:cxn modelId="{9D6A3438-9959-45FC-8C2D-8ABD600B7666}" srcId="{6EA0759E-6FB0-4DC2-998A-84ECBA80ED34}" destId="{98D64254-757A-4385-A26C-47C39D1DDDC0}" srcOrd="0" destOrd="0" parTransId="{C378B0E6-EA10-4F12-8C4A-A553646CAC41}" sibTransId="{23DDCBF0-A0F8-4ECD-AC51-6B455BEF95BC}"/>
    <dgm:cxn modelId="{063A64E0-4D83-472F-81C6-4C817B5BA531}" srcId="{6EA0759E-6FB0-4DC2-998A-84ECBA80ED34}" destId="{35C6934A-77B2-4E5F-8D2B-A951860834CE}" srcOrd="4" destOrd="0" parTransId="{C8A5486E-C5E7-465D-ABA1-EC5F947A7411}" sibTransId="{4F114667-5AB9-44AA-9DC7-39242F212D8C}"/>
    <dgm:cxn modelId="{B6817B59-D993-4480-A455-D1E80B0965EF}" type="presOf" srcId="{98D64254-757A-4385-A26C-47C39D1DDDC0}" destId="{42BB0EEF-6AE7-45A3-973A-DF0C2AEC6C71}" srcOrd="0" destOrd="0" presId="urn:microsoft.com/office/officeart/2008/layout/VerticalCurvedList"/>
    <dgm:cxn modelId="{FC25F1CC-2EF4-4B6E-ACC9-5200BAFBA030}" type="presOf" srcId="{8D042C0C-8D81-4798-8F03-342BA8A17A56}" destId="{1B05E31A-FB07-435D-A0D8-1BB45DBFAA16}" srcOrd="0" destOrd="0" presId="urn:microsoft.com/office/officeart/2008/layout/VerticalCurvedList"/>
    <dgm:cxn modelId="{B6945B0D-D10D-44DC-99AC-E09B940526B3}" type="presParOf" srcId="{62BC4779-EA90-4B82-AF21-DD05EB9A3225}" destId="{9DAF8228-FCAC-4118-9609-71E7F4210A5E}" srcOrd="0" destOrd="0" presId="urn:microsoft.com/office/officeart/2008/layout/VerticalCurvedList"/>
    <dgm:cxn modelId="{3F57F597-FC0A-42BF-BE7B-51351AFAACE3}" type="presParOf" srcId="{9DAF8228-FCAC-4118-9609-71E7F4210A5E}" destId="{121DCBD6-BE9E-495F-A162-34CDDBD35A6B}" srcOrd="0" destOrd="0" presId="urn:microsoft.com/office/officeart/2008/layout/VerticalCurvedList"/>
    <dgm:cxn modelId="{CD47A958-B6B8-4D9B-B484-C339F595A166}" type="presParOf" srcId="{121DCBD6-BE9E-495F-A162-34CDDBD35A6B}" destId="{B840DCE5-DD60-4D11-8418-A2F77B4D492B}" srcOrd="0" destOrd="0" presId="urn:microsoft.com/office/officeart/2008/layout/VerticalCurvedList"/>
    <dgm:cxn modelId="{8BFAC96E-3BD4-46F4-B8B8-61E225FCF7F5}" type="presParOf" srcId="{121DCBD6-BE9E-495F-A162-34CDDBD35A6B}" destId="{151B57C6-9EBA-4A6F-975A-205624D95A56}" srcOrd="1" destOrd="0" presId="urn:microsoft.com/office/officeart/2008/layout/VerticalCurvedList"/>
    <dgm:cxn modelId="{DE388256-498C-4BFE-97FD-89B596B9CEF7}" type="presParOf" srcId="{121DCBD6-BE9E-495F-A162-34CDDBD35A6B}" destId="{AE7F2E3E-CD26-40EF-AF78-FDCC1A282102}" srcOrd="2" destOrd="0" presId="urn:microsoft.com/office/officeart/2008/layout/VerticalCurvedList"/>
    <dgm:cxn modelId="{4C9F5300-8174-45E0-ABD6-0662205B1F11}" type="presParOf" srcId="{121DCBD6-BE9E-495F-A162-34CDDBD35A6B}" destId="{D0637183-A162-4C2F-A3C0-05093A251934}" srcOrd="3" destOrd="0" presId="urn:microsoft.com/office/officeart/2008/layout/VerticalCurvedList"/>
    <dgm:cxn modelId="{FDCF8DC7-DC24-40A4-9CDF-91336506ECFE}" type="presParOf" srcId="{9DAF8228-FCAC-4118-9609-71E7F4210A5E}" destId="{42BB0EEF-6AE7-45A3-973A-DF0C2AEC6C71}" srcOrd="1" destOrd="0" presId="urn:microsoft.com/office/officeart/2008/layout/VerticalCurvedList"/>
    <dgm:cxn modelId="{1BF578AC-8FDB-4B69-9DF5-1AB13305A805}" type="presParOf" srcId="{9DAF8228-FCAC-4118-9609-71E7F4210A5E}" destId="{EB461411-430C-44E2-92FA-CA56E4BEC101}" srcOrd="2" destOrd="0" presId="urn:microsoft.com/office/officeart/2008/layout/VerticalCurvedList"/>
    <dgm:cxn modelId="{2AD20277-ACD1-4617-80B5-1DBA60CE9B26}" type="presParOf" srcId="{EB461411-430C-44E2-92FA-CA56E4BEC101}" destId="{A05EFD34-FD8B-4B01-B94F-0B2B27048A61}" srcOrd="0" destOrd="0" presId="urn:microsoft.com/office/officeart/2008/layout/VerticalCurvedList"/>
    <dgm:cxn modelId="{889006E4-8146-4B72-A714-14ACB278E35F}" type="presParOf" srcId="{9DAF8228-FCAC-4118-9609-71E7F4210A5E}" destId="{A0B1115D-2CFA-4653-9E9E-7CC04D8CBA16}" srcOrd="3" destOrd="0" presId="urn:microsoft.com/office/officeart/2008/layout/VerticalCurvedList"/>
    <dgm:cxn modelId="{4B925EAF-B1DA-441D-BD75-B677734464CC}" type="presParOf" srcId="{9DAF8228-FCAC-4118-9609-71E7F4210A5E}" destId="{7B226401-1420-4F43-A404-6C6BA537D4A4}" srcOrd="4" destOrd="0" presId="urn:microsoft.com/office/officeart/2008/layout/VerticalCurvedList"/>
    <dgm:cxn modelId="{283E4AB8-6AB6-4B8D-8198-75265ECBE862}" type="presParOf" srcId="{7B226401-1420-4F43-A404-6C6BA537D4A4}" destId="{1D5A9CD1-3304-45C7-8B49-9191FE6FD4E5}" srcOrd="0" destOrd="0" presId="urn:microsoft.com/office/officeart/2008/layout/VerticalCurvedList"/>
    <dgm:cxn modelId="{7D3F0218-E26C-40E3-8AD1-DFDB7309BC0D}" type="presParOf" srcId="{9DAF8228-FCAC-4118-9609-71E7F4210A5E}" destId="{E066296A-57C3-4C7E-ABEE-3AEC8028BC26}" srcOrd="5" destOrd="0" presId="urn:microsoft.com/office/officeart/2008/layout/VerticalCurvedList"/>
    <dgm:cxn modelId="{2FB4892E-243F-4805-A37A-882F543BBD7A}" type="presParOf" srcId="{9DAF8228-FCAC-4118-9609-71E7F4210A5E}" destId="{9C83E674-AB9E-4A3B-8FE3-3F6FB3CEF178}" srcOrd="6" destOrd="0" presId="urn:microsoft.com/office/officeart/2008/layout/VerticalCurvedList"/>
    <dgm:cxn modelId="{68968FB4-C6E6-42A3-B982-B82EB36EEE2D}" type="presParOf" srcId="{9C83E674-AB9E-4A3B-8FE3-3F6FB3CEF178}" destId="{6DDE1423-6301-45D3-99C2-C4C0F932AC6B}" srcOrd="0" destOrd="0" presId="urn:microsoft.com/office/officeart/2008/layout/VerticalCurvedList"/>
    <dgm:cxn modelId="{59BDD53D-EF2A-486C-9897-617C3C9D62E3}" type="presParOf" srcId="{9DAF8228-FCAC-4118-9609-71E7F4210A5E}" destId="{463A43A1-275A-47B8-A339-64CC1B4373D9}" srcOrd="7" destOrd="0" presId="urn:microsoft.com/office/officeart/2008/layout/VerticalCurvedList"/>
    <dgm:cxn modelId="{D49F9F7C-4DFB-4EF3-99F1-2358672AA21E}" type="presParOf" srcId="{9DAF8228-FCAC-4118-9609-71E7F4210A5E}" destId="{E7D7B79F-BAFA-413D-A0AA-CE0410C2726D}" srcOrd="8" destOrd="0" presId="urn:microsoft.com/office/officeart/2008/layout/VerticalCurvedList"/>
    <dgm:cxn modelId="{B987D901-E78D-4A20-8E65-6897279684C5}" type="presParOf" srcId="{E7D7B79F-BAFA-413D-A0AA-CE0410C2726D}" destId="{4E37774C-8E36-47A2-A8CC-FD80E8A64F79}" srcOrd="0" destOrd="0" presId="urn:microsoft.com/office/officeart/2008/layout/VerticalCurvedList"/>
    <dgm:cxn modelId="{F7922033-FA7E-4E27-8CEB-FAC705976C5D}" type="presParOf" srcId="{9DAF8228-FCAC-4118-9609-71E7F4210A5E}" destId="{DEF9BD8E-F779-4681-8344-AA951450AF34}" srcOrd="9" destOrd="0" presId="urn:microsoft.com/office/officeart/2008/layout/VerticalCurvedList"/>
    <dgm:cxn modelId="{25852D4C-BF76-4682-BE20-CAFB1F3892A9}" type="presParOf" srcId="{9DAF8228-FCAC-4118-9609-71E7F4210A5E}" destId="{769CDD3F-A0B8-4A42-965D-AFAA9B04E549}" srcOrd="10" destOrd="0" presId="urn:microsoft.com/office/officeart/2008/layout/VerticalCurvedList"/>
    <dgm:cxn modelId="{D65A1365-5F3C-4CEA-9B19-EC5020FECF33}" type="presParOf" srcId="{769CDD3F-A0B8-4A42-965D-AFAA9B04E549}" destId="{33BA2396-7084-42F6-A133-1C563B8B975B}" srcOrd="0" destOrd="0" presId="urn:microsoft.com/office/officeart/2008/layout/VerticalCurvedList"/>
    <dgm:cxn modelId="{D4637E67-12C8-4F8D-A111-A2E59E02113A}" type="presParOf" srcId="{9DAF8228-FCAC-4118-9609-71E7F4210A5E}" destId="{C7AD3612-76DB-4994-BB10-62E525EB7FCB}" srcOrd="11" destOrd="0" presId="urn:microsoft.com/office/officeart/2008/layout/VerticalCurvedList"/>
    <dgm:cxn modelId="{F5957925-0434-4223-A55A-E3BB6DCF2912}" type="presParOf" srcId="{9DAF8228-FCAC-4118-9609-71E7F4210A5E}" destId="{34D45FD8-2348-487B-BFF9-41C02675EF23}" srcOrd="12" destOrd="0" presId="urn:microsoft.com/office/officeart/2008/layout/VerticalCurvedList"/>
    <dgm:cxn modelId="{8FD23E53-6682-4F45-B98F-0EDB64216E62}" type="presParOf" srcId="{34D45FD8-2348-487B-BFF9-41C02675EF23}" destId="{4E4BCA95-C9D7-455B-B8DD-D82021AE7CA1}" srcOrd="0" destOrd="0" presId="urn:microsoft.com/office/officeart/2008/layout/VerticalCurvedList"/>
    <dgm:cxn modelId="{26C5B19C-764F-41E9-8CE9-F6E1A1CD0F76}" type="presParOf" srcId="{9DAF8228-FCAC-4118-9609-71E7F4210A5E}" destId="{1B05E31A-FB07-435D-A0D8-1BB45DBFAA16}" srcOrd="13" destOrd="0" presId="urn:microsoft.com/office/officeart/2008/layout/VerticalCurvedList"/>
    <dgm:cxn modelId="{E1DB6130-BE32-436D-AEF5-2B0CB1AE587B}" type="presParOf" srcId="{9DAF8228-FCAC-4118-9609-71E7F4210A5E}" destId="{CABED6E7-A7D9-464B-9933-830D0ABE30C1}" srcOrd="14" destOrd="0" presId="urn:microsoft.com/office/officeart/2008/layout/VerticalCurvedList"/>
    <dgm:cxn modelId="{B3A5193D-9739-42E8-B145-87DE091C7569}" type="presParOf" srcId="{CABED6E7-A7D9-464B-9933-830D0ABE30C1}" destId="{E161FAA4-0AE7-4134-9435-8A3F30ED1ED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6307F1-4EF7-4137-B008-E6EC406527C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17F438-ED4E-4FE6-AEE5-FA521AE226B5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D8919C-27C3-498E-9147-2E2250F46096}" type="parTrans" cxnId="{5C5B992F-D438-413C-BEE3-85B59F9D3124}">
      <dgm:prSet/>
      <dgm:spPr/>
      <dgm:t>
        <a:bodyPr/>
        <a:lstStyle/>
        <a:p>
          <a:endParaRPr lang="ru-RU"/>
        </a:p>
      </dgm:t>
    </dgm:pt>
    <dgm:pt modelId="{169D01C1-8D2C-4CEA-BEB5-961D36E9F078}" type="sibTrans" cxnId="{5C5B992F-D438-413C-BEE3-85B59F9D3124}">
      <dgm:prSet/>
      <dgm:spPr/>
      <dgm:t>
        <a:bodyPr/>
        <a:lstStyle/>
        <a:p>
          <a:endParaRPr lang="ru-RU"/>
        </a:p>
      </dgm:t>
    </dgm:pt>
    <dgm:pt modelId="{2C60F098-DA25-492D-B7FF-7B652E257C3A}">
      <dgm:prSet phldrT="[Текст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2978F-AF3F-47C6-B5DE-2E3CA00C753B}" type="parTrans" cxnId="{21EAF2BF-CF2E-4A24-8B89-81A467B66519}">
      <dgm:prSet/>
      <dgm:spPr/>
      <dgm:t>
        <a:bodyPr/>
        <a:lstStyle/>
        <a:p>
          <a:endParaRPr lang="ru-RU"/>
        </a:p>
      </dgm:t>
    </dgm:pt>
    <dgm:pt modelId="{E390E3EF-955D-4BC1-815A-327544A2E5A8}" type="sibTrans" cxnId="{21EAF2BF-CF2E-4A24-8B89-81A467B66519}">
      <dgm:prSet/>
      <dgm:spPr/>
      <dgm:t>
        <a:bodyPr/>
        <a:lstStyle/>
        <a:p>
          <a:endParaRPr lang="ru-RU"/>
        </a:p>
      </dgm:t>
    </dgm:pt>
    <dgm:pt modelId="{14C8C463-B058-40D7-96F4-C41D16C17D75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F345DD-F0C8-40BE-BD48-0E352C72FE14}" type="parTrans" cxnId="{58882BED-B38B-4819-8E80-2A34F17385D5}">
      <dgm:prSet/>
      <dgm:spPr/>
      <dgm:t>
        <a:bodyPr/>
        <a:lstStyle/>
        <a:p>
          <a:endParaRPr lang="ru-RU"/>
        </a:p>
      </dgm:t>
    </dgm:pt>
    <dgm:pt modelId="{F69C102B-5129-411C-AF5C-F4AC8C55DD38}" type="sibTrans" cxnId="{58882BED-B38B-4819-8E80-2A34F17385D5}">
      <dgm:prSet/>
      <dgm:spPr/>
      <dgm:t>
        <a:bodyPr/>
        <a:lstStyle/>
        <a:p>
          <a:endParaRPr lang="ru-RU"/>
        </a:p>
      </dgm:t>
    </dgm:pt>
    <dgm:pt modelId="{AFB5A428-6811-4026-8549-3F9C0FF6AD35}">
      <dgm:prSet phldrT="[Текст]"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000000"/>
              </a:solidFill>
              <a:effectLst/>
              <a:latin typeface="Times New Roman"/>
              <a:ea typeface="Calibri"/>
              <a:cs typeface="Times New Roman"/>
            </a:rPr>
            <a:t>отделение принудительного  лечения  в стационаре специализированного  типа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2DE264-4CED-4D0F-90DC-A3704110406A}" type="parTrans" cxnId="{BA629B89-BF8A-4B02-ACBB-414DA86DEB9C}">
      <dgm:prSet/>
      <dgm:spPr/>
      <dgm:t>
        <a:bodyPr/>
        <a:lstStyle/>
        <a:p>
          <a:endParaRPr lang="ru-RU"/>
        </a:p>
      </dgm:t>
    </dgm:pt>
    <dgm:pt modelId="{583C33EE-7279-492F-83BD-2F09E15A3F90}" type="sibTrans" cxnId="{BA629B89-BF8A-4B02-ACBB-414DA86DEB9C}">
      <dgm:prSet/>
      <dgm:spPr/>
      <dgm:t>
        <a:bodyPr/>
        <a:lstStyle/>
        <a:p>
          <a:endParaRPr lang="ru-RU"/>
        </a:p>
      </dgm:t>
    </dgm:pt>
    <dgm:pt modelId="{C40647EB-E74A-41A4-8D41-37365084B719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BDC65F-FF44-451E-ADDF-14CA6360E457}" type="parTrans" cxnId="{E96A4FE0-1856-46F8-B63C-8D8F7CE3BFA7}">
      <dgm:prSet/>
      <dgm:spPr/>
      <dgm:t>
        <a:bodyPr/>
        <a:lstStyle/>
        <a:p>
          <a:endParaRPr lang="ru-RU"/>
        </a:p>
      </dgm:t>
    </dgm:pt>
    <dgm:pt modelId="{00FA5B55-BABB-4A7E-8819-F26B4D4434EC}" type="sibTrans" cxnId="{E96A4FE0-1856-46F8-B63C-8D8F7CE3BFA7}">
      <dgm:prSet/>
      <dgm:spPr/>
      <dgm:t>
        <a:bodyPr/>
        <a:lstStyle/>
        <a:p>
          <a:endParaRPr lang="ru-RU"/>
        </a:p>
      </dgm:t>
    </dgm:pt>
    <dgm:pt modelId="{312D054B-410F-489B-B75D-75F721C67966}">
      <dgm:prSet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отделение принудительного лечения общего типа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ABF0D8D6-FFD8-40D0-969C-113720D903BF}" type="parTrans" cxnId="{7568F073-D1B0-402E-9B58-25CC22346360}">
      <dgm:prSet/>
      <dgm:spPr/>
      <dgm:t>
        <a:bodyPr/>
        <a:lstStyle/>
        <a:p>
          <a:endParaRPr lang="ru-RU"/>
        </a:p>
      </dgm:t>
    </dgm:pt>
    <dgm:pt modelId="{49F5332B-CBA5-4080-867C-5E5EEBB26985}" type="sibTrans" cxnId="{7568F073-D1B0-402E-9B58-25CC22346360}">
      <dgm:prSet/>
      <dgm:spPr/>
      <dgm:t>
        <a:bodyPr/>
        <a:lstStyle/>
        <a:p>
          <a:endParaRPr lang="ru-RU"/>
        </a:p>
      </dgm:t>
    </dgm:pt>
    <dgm:pt modelId="{67572E10-FFE6-4F2B-93CE-540F2EB7C64B}">
      <dgm:prSet custT="1"/>
      <dgm:spPr/>
      <dgm:t>
        <a:bodyPr/>
        <a:lstStyle/>
        <a:p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кабинет </a:t>
          </a:r>
          <a:r>
            <a:rPr lang="ru-RU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АДН и  АПНЛ диспансерного  психоневрологического отделения</a:t>
          </a:r>
        </a:p>
      </dgm:t>
    </dgm:pt>
    <dgm:pt modelId="{D4A7FE28-C54F-4C48-910F-A0A31161AE79}" type="parTrans" cxnId="{5AA8F1E0-5240-45E0-8C94-C9ECFDFB03A4}">
      <dgm:prSet/>
      <dgm:spPr/>
      <dgm:t>
        <a:bodyPr/>
        <a:lstStyle/>
        <a:p>
          <a:endParaRPr lang="ru-RU"/>
        </a:p>
      </dgm:t>
    </dgm:pt>
    <dgm:pt modelId="{45C16FB5-5C63-4080-AB22-ABC143E7C721}" type="sibTrans" cxnId="{5AA8F1E0-5240-45E0-8C94-C9ECFDFB03A4}">
      <dgm:prSet/>
      <dgm:spPr/>
      <dgm:t>
        <a:bodyPr/>
        <a:lstStyle/>
        <a:p>
          <a:endParaRPr lang="ru-RU"/>
        </a:p>
      </dgm:t>
    </dgm:pt>
    <dgm:pt modelId="{7638552E-7CC7-466A-9305-D83A32AAEE53}">
      <dgm:prSet phldrT="[Текст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F9205C-0F91-4106-AFC9-253D32CB9822}" type="sibTrans" cxnId="{140FF600-F434-4880-917A-D90B400A3B6A}">
      <dgm:prSet/>
      <dgm:spPr/>
      <dgm:t>
        <a:bodyPr/>
        <a:lstStyle/>
        <a:p>
          <a:endParaRPr lang="ru-RU"/>
        </a:p>
      </dgm:t>
    </dgm:pt>
    <dgm:pt modelId="{D51AFD20-AA02-42A1-9B53-E71EEE1E1E48}" type="parTrans" cxnId="{140FF600-F434-4880-917A-D90B400A3B6A}">
      <dgm:prSet/>
      <dgm:spPr/>
      <dgm:t>
        <a:bodyPr/>
        <a:lstStyle/>
        <a:p>
          <a:endParaRPr lang="ru-RU"/>
        </a:p>
      </dgm:t>
    </dgm:pt>
    <dgm:pt modelId="{C6EDFD82-E6A7-4EA0-AFFF-0A02F7423A92}">
      <dgm:prSet phldrT="[Текст]" custT="1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A7F1A2-EFA8-4BDF-BA1D-8B306F8293BF}" type="parTrans" cxnId="{87D32AC3-8299-48C1-9439-DFC41DCCCB6B}">
      <dgm:prSet/>
      <dgm:spPr/>
      <dgm:t>
        <a:bodyPr/>
        <a:lstStyle/>
        <a:p>
          <a:endParaRPr lang="ru-RU"/>
        </a:p>
      </dgm:t>
    </dgm:pt>
    <dgm:pt modelId="{46414ECB-1FA5-45BE-AAE2-6DCCF2F40FFD}" type="sibTrans" cxnId="{87D32AC3-8299-48C1-9439-DFC41DCCCB6B}">
      <dgm:prSet/>
      <dgm:spPr/>
      <dgm:t>
        <a:bodyPr/>
        <a:lstStyle/>
        <a:p>
          <a:endParaRPr lang="ru-RU"/>
        </a:p>
      </dgm:t>
    </dgm:pt>
    <dgm:pt modelId="{E9CBD9D3-3CFB-41E6-9FDC-244FEFAB111B}" type="pres">
      <dgm:prSet presAssocID="{226307F1-4EF7-4137-B008-E6EC406527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E0110C-122C-44AB-883A-EC21FBF0B4DB}" type="pres">
      <dgm:prSet presAssocID="{0417F438-ED4E-4FE6-AEE5-FA521AE226B5}" presName="linNode" presStyleCnt="0"/>
      <dgm:spPr/>
    </dgm:pt>
    <dgm:pt modelId="{204BAECA-08A5-43D2-BF12-876B3342AB21}" type="pres">
      <dgm:prSet presAssocID="{0417F438-ED4E-4FE6-AEE5-FA521AE226B5}" presName="parentText" presStyleLbl="node1" presStyleIdx="0" presStyleCnt="3" custScaleX="175698" custScaleY="71267" custLinFactNeighborX="-74503" custLinFactNeighborY="-435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AA0D7-7886-4A15-977C-9B9C7BCC783E}" type="pres">
      <dgm:prSet presAssocID="{0417F438-ED4E-4FE6-AEE5-FA521AE226B5}" presName="descendantText" presStyleLbl="alignAccFollowNode1" presStyleIdx="0" presStyleCnt="3" custScaleX="240486" custScaleY="85559" custLinFactNeighborX="36939" custLinFactNeighborY="-2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34F58A-4B7E-4A44-9658-67312EDB78B8}" type="pres">
      <dgm:prSet presAssocID="{169D01C1-8D2C-4CEA-BEB5-961D36E9F078}" presName="sp" presStyleCnt="0"/>
      <dgm:spPr/>
    </dgm:pt>
    <dgm:pt modelId="{60F42998-0F70-4820-A08C-5E2E327D9114}" type="pres">
      <dgm:prSet presAssocID="{2C60F098-DA25-492D-B7FF-7B652E257C3A}" presName="linNode" presStyleCnt="0"/>
      <dgm:spPr/>
    </dgm:pt>
    <dgm:pt modelId="{28C7F3EC-AD8D-4591-A421-946E3ADFBBF7}" type="pres">
      <dgm:prSet presAssocID="{2C60F098-DA25-492D-B7FF-7B652E257C3A}" presName="parentText" presStyleLbl="node1" presStyleIdx="1" presStyleCnt="3" custScaleX="94846" custScaleY="69735" custLinFactNeighborX="-24" custLinFactNeighborY="-25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4B56A3-9F9F-4BFA-A878-90C11704EDB1}" type="pres">
      <dgm:prSet presAssocID="{2C60F098-DA25-492D-B7FF-7B652E257C3A}" presName="descendantText" presStyleLbl="alignAccFollowNode1" presStyleIdx="1" presStyleCnt="3" custScaleX="121076" custScaleY="96270" custLinFactNeighborX="-233" custLinFactNeighborY="-2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3CF5B4-4C06-4A23-A3D1-90FA0782453F}" type="pres">
      <dgm:prSet presAssocID="{E390E3EF-955D-4BC1-815A-327544A2E5A8}" presName="sp" presStyleCnt="0"/>
      <dgm:spPr/>
    </dgm:pt>
    <dgm:pt modelId="{9020AC2E-723B-4C39-885C-F8222BC7F654}" type="pres">
      <dgm:prSet presAssocID="{7638552E-7CC7-466A-9305-D83A32AAEE53}" presName="linNode" presStyleCnt="0"/>
      <dgm:spPr/>
    </dgm:pt>
    <dgm:pt modelId="{F58970C5-9DAF-4E21-A3E5-A7A01D78F8A4}" type="pres">
      <dgm:prSet presAssocID="{7638552E-7CC7-466A-9305-D83A32AAEE53}" presName="parentText" presStyleLbl="node1" presStyleIdx="2" presStyleCnt="3" custScaleX="79048" custScaleY="77528" custLinFactNeighborX="0" custLinFactNeighborY="-33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98AC4E-2A58-49F5-A115-C97D1C9DAF51}" type="pres">
      <dgm:prSet presAssocID="{7638552E-7CC7-466A-9305-D83A32AAEE53}" presName="descendantText" presStyleLbl="alignAccFollowNode1" presStyleIdx="2" presStyleCnt="3" custScaleX="116466" custScaleY="95198" custLinFactNeighborX="-2123" custLinFactNeighborY="-2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EA334E-8DE2-4891-BF09-5FC869EB1B2B}" type="presOf" srcId="{312D054B-410F-489B-B75D-75F721C67966}" destId="{DE4B56A3-9F9F-4BFA-A878-90C11704EDB1}" srcOrd="0" destOrd="1" presId="urn:microsoft.com/office/officeart/2005/8/layout/vList5"/>
    <dgm:cxn modelId="{6AF7BCED-8944-4FA4-B972-CE2CB25EF3BA}" type="presOf" srcId="{7638552E-7CC7-466A-9305-D83A32AAEE53}" destId="{F58970C5-9DAF-4E21-A3E5-A7A01D78F8A4}" srcOrd="0" destOrd="0" presId="urn:microsoft.com/office/officeart/2005/8/layout/vList5"/>
    <dgm:cxn modelId="{E96A4FE0-1856-46F8-B63C-8D8F7CE3BFA7}" srcId="{7638552E-7CC7-466A-9305-D83A32AAEE53}" destId="{C40647EB-E74A-41A4-8D41-37365084B719}" srcOrd="0" destOrd="0" parTransId="{BABDC65F-FF44-451E-ADDF-14CA6360E457}" sibTransId="{00FA5B55-BABB-4A7E-8819-F26B4D4434EC}"/>
    <dgm:cxn modelId="{87D32AC3-8299-48C1-9439-DFC41DCCCB6B}" srcId="{0417F438-ED4E-4FE6-AEE5-FA521AE226B5}" destId="{C6EDFD82-E6A7-4EA0-AFFF-0A02F7423A92}" srcOrd="0" destOrd="0" parTransId="{4DA7F1A2-EFA8-4BDF-BA1D-8B306F8293BF}" sibTransId="{46414ECB-1FA5-45BE-AAE2-6DCCF2F40FFD}"/>
    <dgm:cxn modelId="{69079176-D797-4E80-9E0F-FBA357E14A9C}" type="presOf" srcId="{14C8C463-B058-40D7-96F4-C41D16C17D75}" destId="{DE4B56A3-9F9F-4BFA-A878-90C11704EDB1}" srcOrd="0" destOrd="0" presId="urn:microsoft.com/office/officeart/2005/8/layout/vList5"/>
    <dgm:cxn modelId="{A0AF5C2A-5CE3-4991-9440-557FC32026DD}" type="presOf" srcId="{0417F438-ED4E-4FE6-AEE5-FA521AE226B5}" destId="{204BAECA-08A5-43D2-BF12-876B3342AB21}" srcOrd="0" destOrd="0" presId="urn:microsoft.com/office/officeart/2005/8/layout/vList5"/>
    <dgm:cxn modelId="{140FF600-F434-4880-917A-D90B400A3B6A}" srcId="{226307F1-4EF7-4137-B008-E6EC406527C6}" destId="{7638552E-7CC7-466A-9305-D83A32AAEE53}" srcOrd="2" destOrd="0" parTransId="{D51AFD20-AA02-42A1-9B53-E71EEE1E1E48}" sibTransId="{E0F9205C-0F91-4106-AFC9-253D32CB9822}"/>
    <dgm:cxn modelId="{5C5B992F-D438-413C-BEE3-85B59F9D3124}" srcId="{226307F1-4EF7-4137-B008-E6EC406527C6}" destId="{0417F438-ED4E-4FE6-AEE5-FA521AE226B5}" srcOrd="0" destOrd="0" parTransId="{F3D8919C-27C3-498E-9147-2E2250F46096}" sibTransId="{169D01C1-8D2C-4CEA-BEB5-961D36E9F078}"/>
    <dgm:cxn modelId="{D86C2D18-294C-4BED-9501-F2654017D689}" type="presOf" srcId="{C40647EB-E74A-41A4-8D41-37365084B719}" destId="{1A98AC4E-2A58-49F5-A115-C97D1C9DAF51}" srcOrd="0" destOrd="0" presId="urn:microsoft.com/office/officeart/2005/8/layout/vList5"/>
    <dgm:cxn modelId="{BFF81902-2FDC-410D-9BED-F83A42C09B3C}" type="presOf" srcId="{226307F1-4EF7-4137-B008-E6EC406527C6}" destId="{E9CBD9D3-3CFB-41E6-9FDC-244FEFAB111B}" srcOrd="0" destOrd="0" presId="urn:microsoft.com/office/officeart/2005/8/layout/vList5"/>
    <dgm:cxn modelId="{7568F073-D1B0-402E-9B58-25CC22346360}" srcId="{2C60F098-DA25-492D-B7FF-7B652E257C3A}" destId="{312D054B-410F-489B-B75D-75F721C67966}" srcOrd="1" destOrd="0" parTransId="{ABF0D8D6-FFD8-40D0-969C-113720D903BF}" sibTransId="{49F5332B-CBA5-4080-867C-5E5EEBB26985}"/>
    <dgm:cxn modelId="{D0EA5EA2-5815-44C1-9648-916B3889FB74}" type="presOf" srcId="{C6EDFD82-E6A7-4EA0-AFFF-0A02F7423A92}" destId="{5C8AA0D7-7886-4A15-977C-9B9C7BCC783E}" srcOrd="0" destOrd="0" presId="urn:microsoft.com/office/officeart/2005/8/layout/vList5"/>
    <dgm:cxn modelId="{BA629B89-BF8A-4B02-ACBB-414DA86DEB9C}" srcId="{0417F438-ED4E-4FE6-AEE5-FA521AE226B5}" destId="{AFB5A428-6811-4026-8549-3F9C0FF6AD35}" srcOrd="1" destOrd="0" parTransId="{332DE264-4CED-4D0F-90DC-A3704110406A}" sibTransId="{583C33EE-7279-492F-83BD-2F09E15A3F90}"/>
    <dgm:cxn modelId="{E0406F92-DA51-4907-AFD5-005936E77F49}" type="presOf" srcId="{2C60F098-DA25-492D-B7FF-7B652E257C3A}" destId="{28C7F3EC-AD8D-4591-A421-946E3ADFBBF7}" srcOrd="0" destOrd="0" presId="urn:microsoft.com/office/officeart/2005/8/layout/vList5"/>
    <dgm:cxn modelId="{F4463526-A3D8-440C-B788-E2F0BA9C217F}" type="presOf" srcId="{67572E10-FFE6-4F2B-93CE-540F2EB7C64B}" destId="{1A98AC4E-2A58-49F5-A115-C97D1C9DAF51}" srcOrd="0" destOrd="1" presId="urn:microsoft.com/office/officeart/2005/8/layout/vList5"/>
    <dgm:cxn modelId="{3E92653E-D714-4702-8E46-918078B71D9E}" type="presOf" srcId="{AFB5A428-6811-4026-8549-3F9C0FF6AD35}" destId="{5C8AA0D7-7886-4A15-977C-9B9C7BCC783E}" srcOrd="0" destOrd="1" presId="urn:microsoft.com/office/officeart/2005/8/layout/vList5"/>
    <dgm:cxn modelId="{58882BED-B38B-4819-8E80-2A34F17385D5}" srcId="{2C60F098-DA25-492D-B7FF-7B652E257C3A}" destId="{14C8C463-B058-40D7-96F4-C41D16C17D75}" srcOrd="0" destOrd="0" parTransId="{8FF345DD-F0C8-40BE-BD48-0E352C72FE14}" sibTransId="{F69C102B-5129-411C-AF5C-F4AC8C55DD38}"/>
    <dgm:cxn modelId="{21EAF2BF-CF2E-4A24-8B89-81A467B66519}" srcId="{226307F1-4EF7-4137-B008-E6EC406527C6}" destId="{2C60F098-DA25-492D-B7FF-7B652E257C3A}" srcOrd="1" destOrd="0" parTransId="{65B2978F-AF3F-47C6-B5DE-2E3CA00C753B}" sibTransId="{E390E3EF-955D-4BC1-815A-327544A2E5A8}"/>
    <dgm:cxn modelId="{5AA8F1E0-5240-45E0-8C94-C9ECFDFB03A4}" srcId="{7638552E-7CC7-466A-9305-D83A32AAEE53}" destId="{67572E10-FFE6-4F2B-93CE-540F2EB7C64B}" srcOrd="1" destOrd="0" parTransId="{D4A7FE28-C54F-4C48-910F-A0A31161AE79}" sibTransId="{45C16FB5-5C63-4080-AB22-ABC143E7C721}"/>
    <dgm:cxn modelId="{E1C12FFC-7303-435B-9FEA-8EF890319089}" type="presParOf" srcId="{E9CBD9D3-3CFB-41E6-9FDC-244FEFAB111B}" destId="{6EE0110C-122C-44AB-883A-EC21FBF0B4DB}" srcOrd="0" destOrd="0" presId="urn:microsoft.com/office/officeart/2005/8/layout/vList5"/>
    <dgm:cxn modelId="{98E809EF-4542-45AA-9A37-D8B8621F9BE8}" type="presParOf" srcId="{6EE0110C-122C-44AB-883A-EC21FBF0B4DB}" destId="{204BAECA-08A5-43D2-BF12-876B3342AB21}" srcOrd="0" destOrd="0" presId="urn:microsoft.com/office/officeart/2005/8/layout/vList5"/>
    <dgm:cxn modelId="{875C7CF3-839F-43B2-829B-F6A0DF0F73C7}" type="presParOf" srcId="{6EE0110C-122C-44AB-883A-EC21FBF0B4DB}" destId="{5C8AA0D7-7886-4A15-977C-9B9C7BCC783E}" srcOrd="1" destOrd="0" presId="urn:microsoft.com/office/officeart/2005/8/layout/vList5"/>
    <dgm:cxn modelId="{4943D75F-4E0D-4D0E-AC3C-CF61ADBCC429}" type="presParOf" srcId="{E9CBD9D3-3CFB-41E6-9FDC-244FEFAB111B}" destId="{4E34F58A-4B7E-4A44-9658-67312EDB78B8}" srcOrd="1" destOrd="0" presId="urn:microsoft.com/office/officeart/2005/8/layout/vList5"/>
    <dgm:cxn modelId="{1F9ECE8F-C7F9-4267-8FEA-910A90BA991D}" type="presParOf" srcId="{E9CBD9D3-3CFB-41E6-9FDC-244FEFAB111B}" destId="{60F42998-0F70-4820-A08C-5E2E327D9114}" srcOrd="2" destOrd="0" presId="urn:microsoft.com/office/officeart/2005/8/layout/vList5"/>
    <dgm:cxn modelId="{9494D551-62F6-453D-8321-D183FCE5F2EA}" type="presParOf" srcId="{60F42998-0F70-4820-A08C-5E2E327D9114}" destId="{28C7F3EC-AD8D-4591-A421-946E3ADFBBF7}" srcOrd="0" destOrd="0" presId="urn:microsoft.com/office/officeart/2005/8/layout/vList5"/>
    <dgm:cxn modelId="{1D85047D-A5B1-4564-812B-15A865E473E5}" type="presParOf" srcId="{60F42998-0F70-4820-A08C-5E2E327D9114}" destId="{DE4B56A3-9F9F-4BFA-A878-90C11704EDB1}" srcOrd="1" destOrd="0" presId="urn:microsoft.com/office/officeart/2005/8/layout/vList5"/>
    <dgm:cxn modelId="{554458BB-AE44-447C-8F11-A0BE5DE38CAE}" type="presParOf" srcId="{E9CBD9D3-3CFB-41E6-9FDC-244FEFAB111B}" destId="{373CF5B4-4C06-4A23-A3D1-90FA0782453F}" srcOrd="3" destOrd="0" presId="urn:microsoft.com/office/officeart/2005/8/layout/vList5"/>
    <dgm:cxn modelId="{3FE9D001-50EB-4882-9269-D17D8ECFBF30}" type="presParOf" srcId="{E9CBD9D3-3CFB-41E6-9FDC-244FEFAB111B}" destId="{9020AC2E-723B-4C39-885C-F8222BC7F654}" srcOrd="4" destOrd="0" presId="urn:microsoft.com/office/officeart/2005/8/layout/vList5"/>
    <dgm:cxn modelId="{D37B520C-0F07-4461-8478-C322B920F446}" type="presParOf" srcId="{9020AC2E-723B-4C39-885C-F8222BC7F654}" destId="{F58970C5-9DAF-4E21-A3E5-A7A01D78F8A4}" srcOrd="0" destOrd="0" presId="urn:microsoft.com/office/officeart/2005/8/layout/vList5"/>
    <dgm:cxn modelId="{45F6D172-A35E-45B1-8F8A-43A4196CEA36}" type="presParOf" srcId="{9020AC2E-723B-4C39-885C-F8222BC7F654}" destId="{1A98AC4E-2A58-49F5-A115-C97D1C9DAF5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B57C6-9EBA-4A6F-975A-205624D95A56}">
      <dsp:nvSpPr>
        <dsp:cNvPr id="0" name=""/>
        <dsp:cNvSpPr/>
      </dsp:nvSpPr>
      <dsp:spPr>
        <a:xfrm>
          <a:off x="-6803060" y="-1041061"/>
          <a:ext cx="8103411" cy="8103411"/>
        </a:xfrm>
        <a:prstGeom prst="blockArc">
          <a:avLst>
            <a:gd name="adj1" fmla="val 18900000"/>
            <a:gd name="adj2" fmla="val 2700000"/>
            <a:gd name="adj3" fmla="val 267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B0EEF-6AE7-45A3-973A-DF0C2AEC6C71}">
      <dsp:nvSpPr>
        <dsp:cNvPr id="0" name=""/>
        <dsp:cNvSpPr/>
      </dsp:nvSpPr>
      <dsp:spPr>
        <a:xfrm>
          <a:off x="422393" y="216023"/>
          <a:ext cx="6373478" cy="6626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435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лечебные процедуры</a:t>
          </a:r>
          <a:endParaRPr lang="ru-RU" sz="1600" kern="1200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sp:txBody>
      <dsp:txXfrm>
        <a:off x="422393" y="216023"/>
        <a:ext cx="6373478" cy="662622"/>
      </dsp:txXfrm>
    </dsp:sp>
    <dsp:sp modelId="{A05EFD34-FD8B-4B01-B94F-0B2B27048A61}">
      <dsp:nvSpPr>
        <dsp:cNvPr id="0" name=""/>
        <dsp:cNvSpPr/>
      </dsp:nvSpPr>
      <dsp:spPr>
        <a:xfrm>
          <a:off x="80384" y="205325"/>
          <a:ext cx="684018" cy="68401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0B1115D-2CFA-4653-9E9E-7CC04D8CBA16}">
      <dsp:nvSpPr>
        <dsp:cNvPr id="0" name=""/>
        <dsp:cNvSpPr/>
      </dsp:nvSpPr>
      <dsp:spPr>
        <a:xfrm>
          <a:off x="917945" y="1037327"/>
          <a:ext cx="5877926" cy="6626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435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группы поддержки трезвости</a:t>
          </a:r>
        </a:p>
      </dsp:txBody>
      <dsp:txXfrm>
        <a:off x="917945" y="1037327"/>
        <a:ext cx="5877926" cy="662622"/>
      </dsp:txXfrm>
    </dsp:sp>
    <dsp:sp modelId="{1D5A9CD1-3304-45C7-8B49-9191FE6FD4E5}">
      <dsp:nvSpPr>
        <dsp:cNvPr id="0" name=""/>
        <dsp:cNvSpPr/>
      </dsp:nvSpPr>
      <dsp:spPr>
        <a:xfrm>
          <a:off x="575936" y="1026629"/>
          <a:ext cx="684018" cy="68401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066296A-57C3-4C7E-ABEE-3AEC8028BC26}">
      <dsp:nvSpPr>
        <dsp:cNvPr id="0" name=""/>
        <dsp:cNvSpPr/>
      </dsp:nvSpPr>
      <dsp:spPr>
        <a:xfrm>
          <a:off x="1189505" y="1858029"/>
          <a:ext cx="5606366" cy="6626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435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психокоррекционные</a:t>
          </a: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 группы</a:t>
          </a:r>
          <a:endParaRPr lang="ru-RU" sz="1600" kern="1200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sp:txBody>
      <dsp:txXfrm>
        <a:off x="1189505" y="1858029"/>
        <a:ext cx="5606366" cy="662622"/>
      </dsp:txXfrm>
    </dsp:sp>
    <dsp:sp modelId="{6DDE1423-6301-45D3-99C2-C4C0F932AC6B}">
      <dsp:nvSpPr>
        <dsp:cNvPr id="0" name=""/>
        <dsp:cNvSpPr/>
      </dsp:nvSpPr>
      <dsp:spPr>
        <a:xfrm>
          <a:off x="847496" y="1847331"/>
          <a:ext cx="684018" cy="684018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63A43A1-275A-47B8-A339-64CC1B4373D9}">
      <dsp:nvSpPr>
        <dsp:cNvPr id="0" name=""/>
        <dsp:cNvSpPr/>
      </dsp:nvSpPr>
      <dsp:spPr>
        <a:xfrm>
          <a:off x="1276211" y="2679332"/>
          <a:ext cx="5519659" cy="6626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435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«Школу родственников»</a:t>
          </a:r>
          <a:endParaRPr lang="ru-RU" sz="1600" i="0" kern="1200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sp:txBody>
      <dsp:txXfrm>
        <a:off x="1276211" y="2679332"/>
        <a:ext cx="5519659" cy="662622"/>
      </dsp:txXfrm>
    </dsp:sp>
    <dsp:sp modelId="{4E37774C-8E36-47A2-A8CC-FD80E8A64F79}">
      <dsp:nvSpPr>
        <dsp:cNvPr id="0" name=""/>
        <dsp:cNvSpPr/>
      </dsp:nvSpPr>
      <dsp:spPr>
        <a:xfrm>
          <a:off x="934202" y="2700359"/>
          <a:ext cx="684018" cy="684018"/>
        </a:xfrm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1350" t="3354" r="-1350" b="-10028"/>
          </a:stretch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EF9BD8E-F779-4681-8344-AA951450AF34}">
      <dsp:nvSpPr>
        <dsp:cNvPr id="0" name=""/>
        <dsp:cNvSpPr/>
      </dsp:nvSpPr>
      <dsp:spPr>
        <a:xfrm>
          <a:off x="1189505" y="3500636"/>
          <a:ext cx="5606366" cy="66262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435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индивидуальную работу с психологом</a:t>
          </a:r>
          <a:b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</a:b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индивидуальную работу с наркологом</a:t>
          </a:r>
          <a:b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</a:b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индивидуальную работу с психотерапевтом</a:t>
          </a:r>
        </a:p>
      </dsp:txBody>
      <dsp:txXfrm>
        <a:off x="1189505" y="3500636"/>
        <a:ext cx="5606366" cy="662622"/>
      </dsp:txXfrm>
    </dsp:sp>
    <dsp:sp modelId="{33BA2396-7084-42F6-A133-1C563B8B975B}">
      <dsp:nvSpPr>
        <dsp:cNvPr id="0" name=""/>
        <dsp:cNvSpPr/>
      </dsp:nvSpPr>
      <dsp:spPr>
        <a:xfrm>
          <a:off x="847496" y="3489938"/>
          <a:ext cx="684018" cy="684018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7AD3612-76DB-4994-BB10-62E525EB7FCB}">
      <dsp:nvSpPr>
        <dsp:cNvPr id="0" name=""/>
        <dsp:cNvSpPr/>
      </dsp:nvSpPr>
      <dsp:spPr>
        <a:xfrm>
          <a:off x="917945" y="4321338"/>
          <a:ext cx="5877926" cy="6626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435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психотерапевтическую группу для </a:t>
          </a:r>
          <a:r>
            <a:rPr lang="ru-RU" sz="1600" kern="1200" dirty="0" err="1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со-зависимых</a:t>
          </a: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 </a:t>
          </a:r>
          <a:endParaRPr lang="ru-RU" sz="1600" b="1" kern="1200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sp:txBody>
      <dsp:txXfrm>
        <a:off x="917945" y="4321338"/>
        <a:ext cx="5877926" cy="662622"/>
      </dsp:txXfrm>
    </dsp:sp>
    <dsp:sp modelId="{4E4BCA95-C9D7-455B-B8DD-D82021AE7CA1}">
      <dsp:nvSpPr>
        <dsp:cNvPr id="0" name=""/>
        <dsp:cNvSpPr/>
      </dsp:nvSpPr>
      <dsp:spPr>
        <a:xfrm>
          <a:off x="575936" y="4310640"/>
          <a:ext cx="684018" cy="684018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B05E31A-FB07-435D-A0D8-1BB45DBFAA16}">
      <dsp:nvSpPr>
        <dsp:cNvPr id="0" name=""/>
        <dsp:cNvSpPr/>
      </dsp:nvSpPr>
      <dsp:spPr>
        <a:xfrm>
          <a:off x="422393" y="5142641"/>
          <a:ext cx="6373478" cy="6626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435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>«Тренинг ответственного поведения» </a:t>
          </a:r>
          <a: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  <a:t/>
          </a:r>
          <a:br>
            <a:rPr lang="ru-RU" sz="1600" kern="1200" dirty="0" smtClean="0">
              <a:latin typeface="Times New Roman" pitchFamily="18" charset="0"/>
              <a:ea typeface="Batang" pitchFamily="18" charset="-127"/>
              <a:cs typeface="Times New Roman" pitchFamily="18" charset="0"/>
            </a:rPr>
          </a:br>
          <a:endParaRPr lang="ru-RU" sz="1600" b="1" kern="1200" dirty="0">
            <a:latin typeface="Times New Roman" pitchFamily="18" charset="0"/>
            <a:ea typeface="Batang" pitchFamily="18" charset="-127"/>
            <a:cs typeface="Times New Roman" pitchFamily="18" charset="0"/>
          </a:endParaRPr>
        </a:p>
      </dsp:txBody>
      <dsp:txXfrm>
        <a:off x="422393" y="5142641"/>
        <a:ext cx="6373478" cy="662622"/>
      </dsp:txXfrm>
    </dsp:sp>
    <dsp:sp modelId="{E161FAA4-0AE7-4134-9435-8A3F30ED1ED2}">
      <dsp:nvSpPr>
        <dsp:cNvPr id="0" name=""/>
        <dsp:cNvSpPr/>
      </dsp:nvSpPr>
      <dsp:spPr>
        <a:xfrm>
          <a:off x="80384" y="5131943"/>
          <a:ext cx="684018" cy="684018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AA0D7-7886-4A15-977C-9B9C7BCC783E}">
      <dsp:nvSpPr>
        <dsp:cNvPr id="0" name=""/>
        <dsp:cNvSpPr/>
      </dsp:nvSpPr>
      <dsp:spPr>
        <a:xfrm rot="5400000">
          <a:off x="4927404" y="-2347207"/>
          <a:ext cx="1582372" cy="6276786"/>
        </a:xfrm>
        <a:prstGeom prst="round2Same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rgbClr val="000000"/>
              </a:solidFill>
              <a:effectLst/>
              <a:latin typeface="Times New Roman"/>
              <a:ea typeface="Calibri"/>
              <a:cs typeface="Times New Roman"/>
            </a:rPr>
            <a:t>отделение принудительного  лечения  в стационаре специализированного  типа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580198" y="77244"/>
        <a:ext cx="6199541" cy="1427882"/>
      </dsp:txXfrm>
    </dsp:sp>
    <dsp:sp modelId="{204BAECA-08A5-43D2-BF12-876B3342AB21}">
      <dsp:nvSpPr>
        <dsp:cNvPr id="0" name=""/>
        <dsp:cNvSpPr/>
      </dsp:nvSpPr>
      <dsp:spPr>
        <a:xfrm>
          <a:off x="0" y="0"/>
          <a:ext cx="2579508" cy="164756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427" y="80427"/>
        <a:ext cx="2418654" cy="1486707"/>
      </dsp:txXfrm>
    </dsp:sp>
    <dsp:sp modelId="{DE4B56A3-9F9F-4BFA-A878-90C11704EDB1}">
      <dsp:nvSpPr>
        <dsp:cNvPr id="0" name=""/>
        <dsp:cNvSpPr/>
      </dsp:nvSpPr>
      <dsp:spPr>
        <a:xfrm rot="5400000">
          <a:off x="4884638" y="-463034"/>
          <a:ext cx="1780467" cy="6146010"/>
        </a:xfrm>
        <a:prstGeom prst="round2Same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отделение принудительного лечения общего типа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701867" y="1806652"/>
        <a:ext cx="6059095" cy="1606637"/>
      </dsp:txXfrm>
    </dsp:sp>
    <dsp:sp modelId="{28C7F3EC-AD8D-4591-A421-946E3ADFBBF7}">
      <dsp:nvSpPr>
        <dsp:cNvPr id="0" name=""/>
        <dsp:cNvSpPr/>
      </dsp:nvSpPr>
      <dsp:spPr>
        <a:xfrm>
          <a:off x="0" y="1790531"/>
          <a:ext cx="2708175" cy="1612144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698" y="1869229"/>
        <a:ext cx="2550779" cy="1454748"/>
      </dsp:txXfrm>
    </dsp:sp>
    <dsp:sp modelId="{1A98AC4E-2A58-49F5-A115-C97D1C9DAF51}">
      <dsp:nvSpPr>
        <dsp:cNvPr id="0" name=""/>
        <dsp:cNvSpPr/>
      </dsp:nvSpPr>
      <dsp:spPr>
        <a:xfrm rot="5400000">
          <a:off x="4705143" y="1301797"/>
          <a:ext cx="1760641" cy="6408426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кабинет </a:t>
          </a: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АДН и  АПНЛ диспансерного  психоневрологического отделения</a:t>
          </a:r>
        </a:p>
      </dsp:txBody>
      <dsp:txXfrm rot="-5400000">
        <a:off x="2381251" y="3711637"/>
        <a:ext cx="6322479" cy="1588747"/>
      </dsp:txXfrm>
    </dsp:sp>
    <dsp:sp modelId="{F58970C5-9DAF-4E21-A3E5-A7A01D78F8A4}">
      <dsp:nvSpPr>
        <dsp:cNvPr id="0" name=""/>
        <dsp:cNvSpPr/>
      </dsp:nvSpPr>
      <dsp:spPr>
        <a:xfrm>
          <a:off x="344" y="3582546"/>
          <a:ext cx="2446615" cy="1792303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837" y="3670039"/>
        <a:ext cx="2271629" cy="161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0.752</cdr:x>
      <cdr:y>0.30367</cdr:y>
    </cdr:from>
    <cdr:to>
      <cdr:x>0.85437</cdr:x>
      <cdr:y>0.31535</cdr:y>
    </cdr:to>
    <cdr:sp macro="" textlink="">
      <cdr:nvSpPr>
        <cdr:cNvPr id="3" name="Прямая соединительная линия 2"/>
        <cdr:cNvSpPr/>
      </cdr:nvSpPr>
      <cdr:spPr bwMode="auto">
        <a:xfrm xmlns:a="http://schemas.openxmlformats.org/drawingml/2006/main" flipH="1" flipV="1">
          <a:off x="6876256" y="1872208"/>
          <a:ext cx="936104" cy="72008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0.83594</cdr:x>
      <cdr:y>0.75408</cdr:y>
    </cdr:from>
    <cdr:to>
      <cdr:x>0.92188</cdr:x>
      <cdr:y>0.90415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643834" y="4594832"/>
          <a:ext cx="78581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0.32897</cdr:x>
      <cdr:y>0.17881</cdr:y>
    </cdr:from>
    <cdr:to>
      <cdr:x>0.54032</cdr:x>
      <cdr:y>0.19023</cdr:y>
    </cdr:to>
    <cdr:sp macro="" textlink="">
      <cdr:nvSpPr>
        <cdr:cNvPr id="2" name="Равнобедренный треугольник 1"/>
        <cdr:cNvSpPr/>
      </cdr:nvSpPr>
      <cdr:spPr>
        <a:xfrm xmlns:a="http://schemas.openxmlformats.org/drawingml/2006/main" rot="14940000">
          <a:off x="3939610" y="158037"/>
          <a:ext cx="69637" cy="1932599"/>
        </a:xfrm>
        <a:prstGeom xmlns:a="http://schemas.openxmlformats.org/drawingml/2006/main" prst="triangle">
          <a:avLst>
            <a:gd name="adj" fmla="val 100000"/>
          </a:avLst>
        </a:prstGeom>
        <a:solidFill xmlns:a="http://schemas.openxmlformats.org/drawingml/2006/main">
          <a:srgbClr val="92D050"/>
        </a:solidFill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0.752</cdr:x>
      <cdr:y>0.30367</cdr:y>
    </cdr:from>
    <cdr:to>
      <cdr:x>0.85437</cdr:x>
      <cdr:y>0.31535</cdr:y>
    </cdr:to>
    <cdr:sp macro="" textlink="">
      <cdr:nvSpPr>
        <cdr:cNvPr id="3" name="Прямая соединительная линия 2"/>
        <cdr:cNvSpPr/>
      </cdr:nvSpPr>
      <cdr:spPr bwMode="auto">
        <a:xfrm xmlns:a="http://schemas.openxmlformats.org/drawingml/2006/main" flipH="1" flipV="1">
          <a:off x="6876256" y="1872208"/>
          <a:ext cx="936104" cy="72008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0.83862</cdr:x>
      <cdr:y>0.51884</cdr:y>
    </cdr:from>
    <cdr:to>
      <cdr:x>0.93862</cdr:x>
      <cdr:y>0.67635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668344" y="3076394"/>
          <a:ext cx="914400" cy="933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dirty="0">
            <a:solidFill>
              <a:srgbClr val="FF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0.00312</cdr:x>
      <cdr:y>0.93489</cdr:y>
    </cdr:from>
    <cdr:to>
      <cdr:x>0.99921</cdr:x>
      <cdr:y>0.99236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28235" y="5810418"/>
          <a:ext cx="9001163" cy="357181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rgbClr val="C00000"/>
          </a:solidFill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0.76093</cdr:x>
      <cdr:y>0.7234</cdr:y>
    </cdr:from>
    <cdr:to>
      <cdr:x>1</cdr:x>
      <cdr:y>0.99781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21348" y="2448272"/>
          <a:ext cx="2143140" cy="9287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основную часть уволенных </a:t>
          </a:r>
        </a:p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составили уборщики-48;</a:t>
          </a:r>
        </a:p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помощники по уходу-27;</a:t>
          </a:r>
        </a:p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буфетчики-17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0.76093</cdr:x>
      <cdr:y>0.7234</cdr:y>
    </cdr:from>
    <cdr:to>
      <cdr:x>1</cdr:x>
      <cdr:y>0.99781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821348" y="2448272"/>
          <a:ext cx="2143140" cy="9287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основную часть уволенных </a:t>
          </a:r>
        </a:p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составили уборщики-</a:t>
          </a:r>
        </a:p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помощники по уходу-2</a:t>
          </a:r>
        </a:p>
        <a:p xmlns:a="http://schemas.openxmlformats.org/drawingml/2006/main"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буфетчики-17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5B132-6D77-4E9B-A1DC-585B1BE190B4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E9839-CD21-475A-9AC9-F9944D73D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20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696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855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E9839-CD21-475A-9AC9-F9944D73D460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0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E9839-CD21-475A-9AC9-F9944D73D460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E9839-CD21-475A-9AC9-F9944D73D460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E9839-CD21-475A-9AC9-F9944D73D460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6789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E9839-CD21-475A-9AC9-F9944D73D460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5526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8466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05AF5-8F46-4B12-ACC0-2F81070B3B18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2096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7891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u="none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3355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2337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5606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3138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D3A30-AA2C-4A71-9938-67BDA04E8C0B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4790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0437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2313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0054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8621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8788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12C5C-BFE2-4729-926E-1551E9F1BFAA}" type="slidenum">
              <a:rPr lang="ru-RU" smtClean="0"/>
              <a:pPr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6418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12C5C-BFE2-4729-926E-1551E9F1BFAA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9962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08209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525" indent="-9525">
              <a:buNone/>
            </a:pP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550C88-3EC9-4146-84A0-D3ED45CE9BA1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85262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34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5972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57</a:t>
            </a:fld>
            <a:endParaRPr lang="ru-RU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4288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65801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61</a:t>
            </a:fld>
            <a:endParaRPr lang="ru-RU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E9839-CD21-475A-9AC9-F9944D73D460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E9839-CD21-475A-9AC9-F9944D73D460}" type="slidenum">
              <a:rPr lang="ru-RU" smtClean="0"/>
              <a:pPr/>
              <a:t>63</a:t>
            </a:fld>
            <a:endParaRPr lang="ru-RU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12C5C-BFE2-4729-926E-1551E9F1BFAA}" type="slidenum">
              <a:rPr lang="ru-RU" smtClean="0"/>
              <a:pPr/>
              <a:t>64</a:t>
            </a:fld>
            <a:endParaRPr lang="ru-RU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0" i="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63395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0" i="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63395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3166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E9839-CD21-475A-9AC9-F9944D73D460}" type="slidenum">
              <a:rPr lang="ru-RU" smtClean="0"/>
              <a:pPr/>
              <a:t>68</a:t>
            </a:fld>
            <a:endParaRPr lang="ru-RU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885BC-3867-4057-9196-D2A6D21E8AF1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43372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E98B8-630B-4866-84C8-D50E89CAA30B}" type="slidenum">
              <a:rPr lang="ru-RU" smtClean="0">
                <a:solidFill>
                  <a:prstClr val="black"/>
                </a:solidFill>
              </a:rPr>
              <a:pPr/>
              <a:t>70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chart" Target="../charts/chart2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notesSlide" Target="../notesSlides/notesSlide67.xml"/><Relationship Id="rId7" Type="http://schemas.openxmlformats.org/officeDocument/2006/relationships/image" Target="../media/image7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9.png"/><Relationship Id="rId5" Type="http://schemas.openxmlformats.org/officeDocument/2006/relationships/image" Target="../media/image68.emf"/><Relationship Id="rId4" Type="http://schemas.openxmlformats.org/officeDocument/2006/relationships/package" Target="../embeddings/____________Microsoft_PowerPoint30.pptx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X:\3)ФОТО\Фото Радужного\image017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95" y="-5898"/>
            <a:ext cx="9163795" cy="686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19796" y="5013176"/>
            <a:ext cx="9149265" cy="187220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1"/>
                </a:solidFill>
              </a:rPr>
              <a:t>ОТЧЕТ ГЛАВНОГО ВРАЧА О РАБОТЕ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1"/>
                </a:solidFill>
              </a:rPr>
              <a:t>ОБЛАСТНОГО ГОСУДАРСТВЕННОГО БЮДЖЕТНОГО УЧРЕЖДЕНИЯ ЗДРАВООХРАНЕНИЯ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1"/>
                </a:solidFill>
              </a:rPr>
              <a:t>«ТАМБОВСКАЯ ПСИХИАТРИЧЕСКАЯ КЛИНИЧЕСКАЯ БОЛЬНИЦА»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1"/>
                </a:solidFill>
              </a:rPr>
              <a:t>В </a:t>
            </a:r>
            <a:r>
              <a:rPr lang="ru-RU" b="1" dirty="0" smtClean="0">
                <a:solidFill>
                  <a:schemeClr val="tx1"/>
                </a:solidFill>
              </a:rPr>
              <a:t>2020 </a:t>
            </a:r>
            <a:r>
              <a:rPr lang="ru-RU" b="1" dirty="0">
                <a:solidFill>
                  <a:schemeClr val="tx1"/>
                </a:solidFill>
              </a:rPr>
              <a:t>ГОДУ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0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950" y="196850"/>
            <a:ext cx="9036050" cy="1000125"/>
          </a:xfrm>
          <a:noFill/>
          <a:ln/>
          <a:extLst/>
        </p:spPr>
        <p:txBody>
          <a:bodyPr lIns="92075" tIns="46037" rIns="92075" bIns="46037" anchor="ctr">
            <a:no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заболеваемость населения Тамбовской области психическими расстройствами </a:t>
            </a:r>
            <a:r>
              <a:rPr lang="ru-RU" sz="2400" dirty="0" smtClean="0">
                <a:solidFill>
                  <a:schemeClr val="tx1"/>
                </a:solidFill>
                <a:ea typeface="+mj-ea"/>
                <a:cs typeface="+mj-cs"/>
              </a:rPr>
              <a:t> </a:t>
            </a:r>
            <a:endParaRPr lang="ru-RU" sz="24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graphicFrame>
        <p:nvGraphicFramePr>
          <p:cNvPr id="9299" name="Group 8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1776608"/>
              </p:ext>
            </p:extLst>
          </p:nvPr>
        </p:nvGraphicFramePr>
        <p:xfrm>
          <a:off x="0" y="1347788"/>
          <a:ext cx="9144000" cy="5537001"/>
        </p:xfrm>
        <a:graphic>
          <a:graphicData uri="http://schemas.openxmlformats.org/drawingml/2006/table">
            <a:tbl>
              <a:tblPr/>
              <a:tblGrid>
                <a:gridCol w="1460756"/>
                <a:gridCol w="1383051"/>
                <a:gridCol w="1150606"/>
                <a:gridCol w="1381842"/>
                <a:gridCol w="1786489"/>
                <a:gridCol w="1981256"/>
              </a:tblGrid>
              <a:tr h="590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100 тыс.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Психозы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Шизофрения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Непсихотические расстройства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Умственная отсталость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</a:tr>
              <a:tr h="590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2496,6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(26525)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765,5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323,9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1389,6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341,6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590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2484,3</a:t>
                      </a:r>
                    </a:p>
                    <a:p>
                      <a:pPr marL="31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26083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769,1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1358,3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356,0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590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2509,8</a:t>
                      </a:r>
                    </a:p>
                    <a:p>
                      <a:pPr marL="317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(26235)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780,0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318,7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1379,3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590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2519,4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400" b="1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26039)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772,7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295,6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1404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342,7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51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2553,9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(25947)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782,7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291,9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1426,7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344,5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90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2520,0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(25370)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761,6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286,4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1415,7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342,7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17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2680,2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2000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747,9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2984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1362,8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587,3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9ED"/>
                    </a:solidFill>
                  </a:tcPr>
                </a:tc>
              </a:tr>
              <a:tr h="617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ЦФО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2366,8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2000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788,5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2952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1174,5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194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407,8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1D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27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5809902"/>
              </p:ext>
            </p:extLst>
          </p:nvPr>
        </p:nvGraphicFramePr>
        <p:xfrm>
          <a:off x="-21882" y="1124748"/>
          <a:ext cx="9184535" cy="5760637"/>
        </p:xfrm>
        <a:graphic>
          <a:graphicData uri="http://schemas.openxmlformats.org/drawingml/2006/table">
            <a:tbl>
              <a:tblPr/>
              <a:tblGrid>
                <a:gridCol w="1458489"/>
                <a:gridCol w="1238401"/>
                <a:gridCol w="1384578"/>
                <a:gridCol w="1676933"/>
                <a:gridCol w="1967645"/>
                <a:gridCol w="1458489"/>
              </a:tblGrid>
              <a:tr h="7166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Психозы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Шизофрения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Непсихотические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расстройства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Умственная отсталость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66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368,8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82,4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278,7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7166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378,4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79,3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288,9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7166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361,3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82,3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269,9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716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407,8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92,5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306,2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744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419,9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94,7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4,3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312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716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337,9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75,4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251,9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716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РФ</a:t>
                      </a:r>
                      <a:r>
                        <a:rPr lang="ru-RU" sz="1800" b="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2019</a:t>
                      </a:r>
                      <a:endParaRPr lang="ru-RU" sz="18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312,2</a:t>
                      </a:r>
                      <a:endParaRPr lang="ru-RU" sz="18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62,7</a:t>
                      </a:r>
                      <a:endParaRPr lang="ru-RU" sz="18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н.д.</a:t>
                      </a:r>
                      <a:endParaRPr lang="ru-RU" sz="18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229,4</a:t>
                      </a:r>
                      <a:endParaRPr lang="ru-RU" sz="18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-21882" y="116632"/>
            <a:ext cx="9144000" cy="740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Первичная заболеваемость населения Тамбовской области психическими расстройствами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35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9525"/>
            <a:ext cx="9144000" cy="1276350"/>
          </a:xfrm>
          <a:noFill/>
          <a:ln/>
          <a:extLst/>
        </p:spPr>
        <p:txBody>
          <a:bodyPr lIns="92075" tIns="46037" rIns="92075" bIns="46037" anchor="ctr">
            <a:no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впервые в жизни установленным диагнозом, взятых на диспансерное наблюдение врача-психиатра в Тамбовской области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323" name="Group 8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9060031"/>
              </p:ext>
            </p:extLst>
          </p:nvPr>
        </p:nvGraphicFramePr>
        <p:xfrm>
          <a:off x="-36513" y="1285875"/>
          <a:ext cx="9180512" cy="5572140"/>
        </p:xfrm>
        <a:graphic>
          <a:graphicData uri="http://schemas.openxmlformats.org/drawingml/2006/table">
            <a:tbl>
              <a:tblPr/>
              <a:tblGrid>
                <a:gridCol w="1452052"/>
                <a:gridCol w="1232936"/>
                <a:gridCol w="1378468"/>
                <a:gridCol w="1669532"/>
                <a:gridCol w="1958961"/>
                <a:gridCol w="1488563"/>
              </a:tblGrid>
              <a:tr h="964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Психозы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Шизофрения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Непсихотические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расстройства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8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Умственная отсталость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51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51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30,1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51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51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37,3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2,7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5,5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51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36,0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28,0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1,3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6,8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51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32,4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24,8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3,1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1,9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5,7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C00000">
                            <a:shade val="30000"/>
                            <a:satMod val="115000"/>
                          </a:srgbClr>
                        </a:gs>
                        <a:gs pos="50000">
                          <a:srgbClr val="C00000">
                            <a:shade val="67500"/>
                            <a:satMod val="115000"/>
                          </a:srgbClr>
                        </a:gs>
                        <a:gs pos="100000">
                          <a:srgbClr val="C000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6993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40,3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49238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20,5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11,6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96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86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168224"/>
              </p:ext>
            </p:extLst>
          </p:nvPr>
        </p:nvGraphicFramePr>
        <p:xfrm>
          <a:off x="0" y="980729"/>
          <a:ext cx="9144000" cy="5877273"/>
        </p:xfrm>
        <a:graphic>
          <a:graphicData uri="http://schemas.openxmlformats.org/drawingml/2006/table">
            <a:tbl>
              <a:tblPr/>
              <a:tblGrid>
                <a:gridCol w="1829175"/>
                <a:gridCol w="1827300"/>
                <a:gridCol w="1829175"/>
                <a:gridCol w="1829175"/>
                <a:gridCol w="1829175"/>
              </a:tblGrid>
              <a:tr h="9475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A301D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инвалидов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Первичный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Инвалиды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и 2 группы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Дети инвалиды</a:t>
                      </a: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623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7 872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158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86,5%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543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623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7 847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152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86,4%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586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623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ru-RU" sz="1400" b="1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7 746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214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85,4%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547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623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7735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271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77,9%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617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623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7652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215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76,9%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680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779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(на 100 тыс.)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760,0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21,3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1033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РФ 2019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(на 100 тыс.)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719,2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28,2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785786" y="0"/>
            <a:ext cx="7467600" cy="785794"/>
          </a:xfrm>
          <a:prstGeom prst="rect">
            <a:avLst/>
          </a:prstGeom>
        </p:spPr>
        <p:txBody>
          <a:bodyPr lIns="45720" rIns="4572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Инвалидность в следствии психических расстройств в Тамбовской области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01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554918"/>
              </p:ext>
            </p:extLst>
          </p:nvPr>
        </p:nvGraphicFramePr>
        <p:xfrm>
          <a:off x="1" y="453792"/>
          <a:ext cx="9144001" cy="1285884"/>
        </p:xfrm>
        <a:graphic>
          <a:graphicData uri="http://schemas.openxmlformats.org/drawingml/2006/table">
            <a:tbl>
              <a:tblPr/>
              <a:tblGrid>
                <a:gridCol w="3622929"/>
                <a:gridCol w="1266913"/>
                <a:gridCol w="1418053"/>
                <a:gridCol w="1418053"/>
                <a:gridCol w="1418053"/>
              </a:tblGrid>
              <a:tr h="3214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2018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2019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2020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3214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Взято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shade val="30000"/>
                            <a:satMod val="115000"/>
                          </a:srgbClr>
                        </a:gs>
                        <a:gs pos="50000">
                          <a:srgbClr val="00B0F0">
                            <a:shade val="67500"/>
                            <a:satMod val="115000"/>
                          </a:srgbClr>
                        </a:gs>
                        <a:gs pos="100000">
                          <a:srgbClr val="00B0F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58</a:t>
                      </a: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65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66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214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Снято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shade val="30000"/>
                            <a:satMod val="115000"/>
                          </a:srgbClr>
                        </a:gs>
                        <a:gs pos="50000">
                          <a:srgbClr val="00B0F0">
                            <a:shade val="67500"/>
                            <a:satMod val="115000"/>
                          </a:srgbClr>
                        </a:gs>
                        <a:gs pos="100000">
                          <a:srgbClr val="00B0F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51</a:t>
                      </a: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83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76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214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Состоит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shade val="30000"/>
                            <a:satMod val="115000"/>
                          </a:srgbClr>
                        </a:gs>
                        <a:gs pos="50000">
                          <a:srgbClr val="00B0F0">
                            <a:shade val="67500"/>
                            <a:satMod val="115000"/>
                          </a:srgbClr>
                        </a:gs>
                        <a:gs pos="100000">
                          <a:srgbClr val="00B0F0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504</a:t>
                      </a: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465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455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435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60769" name="Rectangle 1"/>
          <p:cNvSpPr>
            <a:spLocks noChangeArrowheads="1"/>
          </p:cNvSpPr>
          <p:nvPr/>
        </p:nvSpPr>
        <p:spPr bwMode="auto">
          <a:xfrm>
            <a:off x="0" y="4554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Активное диспансерное наблюдение (АДН) по Тамбовской области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615048"/>
              </p:ext>
            </p:extLst>
          </p:nvPr>
        </p:nvGraphicFramePr>
        <p:xfrm>
          <a:off x="35495" y="2714620"/>
          <a:ext cx="9108505" cy="1877182"/>
        </p:xfrm>
        <a:graphic>
          <a:graphicData uri="http://schemas.openxmlformats.org/drawingml/2006/table">
            <a:tbl>
              <a:tblPr/>
              <a:tblGrid>
                <a:gridCol w="3679247"/>
                <a:gridCol w="1214446"/>
                <a:gridCol w="1428760"/>
                <a:gridCol w="1357322"/>
                <a:gridCol w="1428730"/>
              </a:tblGrid>
              <a:tr h="3289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2018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2019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2020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639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Диспансерное наблюдении  в Тамбовской области 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shade val="30000"/>
                            <a:satMod val="115000"/>
                          </a:srgbClr>
                        </a:gs>
                        <a:gs pos="50000">
                          <a:srgbClr val="00B0F0">
                            <a:shade val="67500"/>
                            <a:satMod val="115000"/>
                          </a:srgbClr>
                        </a:gs>
                        <a:gs pos="100000">
                          <a:srgbClr val="00B0F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</a:rPr>
                        <a:t>9295</a:t>
                      </a: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8658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8593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8485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5639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Активное диспансерное наблюдение психиатром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shade val="30000"/>
                            <a:satMod val="115000"/>
                          </a:srgbClr>
                        </a:gs>
                        <a:gs pos="50000">
                          <a:srgbClr val="00B0F0">
                            <a:shade val="67500"/>
                            <a:satMod val="115000"/>
                          </a:srgbClr>
                        </a:gs>
                        <a:gs pos="100000">
                          <a:srgbClr val="00B0F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/>
                          <a:ea typeface="Times New Roman"/>
                        </a:rPr>
                        <a:t>504</a:t>
                      </a: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465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455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435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289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%  </a:t>
                      </a:r>
                    </a:p>
                  </a:txBody>
                  <a:tcPr marL="67228" marR="672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F0">
                            <a:shade val="30000"/>
                            <a:satMod val="115000"/>
                          </a:srgbClr>
                        </a:gs>
                        <a:gs pos="50000">
                          <a:srgbClr val="00B0F0">
                            <a:shade val="67500"/>
                            <a:satMod val="115000"/>
                          </a:srgbClr>
                        </a:gs>
                        <a:gs pos="100000">
                          <a:srgbClr val="00B0F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>
                          <a:latin typeface="Times New Roman"/>
                          <a:ea typeface="Times New Roman"/>
                        </a:rPr>
                        <a:t>5,4%</a:t>
                      </a: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5,3%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5,3%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5,1%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228" marR="672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60770" name="Rectangle 2"/>
          <p:cNvSpPr>
            <a:spLocks noChangeArrowheads="1"/>
          </p:cNvSpPr>
          <p:nvPr/>
        </p:nvSpPr>
        <p:spPr bwMode="auto">
          <a:xfrm>
            <a:off x="0" y="192880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Процент больных, находящихся под активным диспансерным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наблюдением (АДН) ко всем, находящимся на «Д» - </a:t>
            </a: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наблюдении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067800"/>
              </p:ext>
            </p:extLst>
          </p:nvPr>
        </p:nvGraphicFramePr>
        <p:xfrm>
          <a:off x="0" y="5214948"/>
          <a:ext cx="9144000" cy="1643052"/>
        </p:xfrm>
        <a:graphic>
          <a:graphicData uri="http://schemas.openxmlformats.org/drawingml/2006/table">
            <a:tbl>
              <a:tblPr/>
              <a:tblGrid>
                <a:gridCol w="3622928"/>
                <a:gridCol w="1266913"/>
                <a:gridCol w="1418053"/>
                <a:gridCol w="1418053"/>
                <a:gridCol w="1418053"/>
              </a:tblGrid>
              <a:tr h="41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2018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2019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2020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1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Принято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42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37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Прекращено (изменено)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39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07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Состоит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41</a:t>
                      </a: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70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66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78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4" y="4714884"/>
            <a:ext cx="9107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8096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АПНЛ по Тамбовской области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27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Общая заболеваемость населения Тамбовской области наркологическими расстройствами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329831"/>
              </p:ext>
            </p:extLst>
          </p:nvPr>
        </p:nvGraphicFramePr>
        <p:xfrm>
          <a:off x="0" y="1522927"/>
          <a:ext cx="9144000" cy="5335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00"/>
                <a:gridCol w="1349384"/>
                <a:gridCol w="1568458"/>
                <a:gridCol w="1568458"/>
                <a:gridCol w="1828800"/>
                <a:gridCol w="1828800"/>
              </a:tblGrid>
              <a:tr h="512678">
                <a:tc rowSpan="2"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Психические расстройства, связанные с употреблением алкоголя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Синдром зависимости от наркотических веществ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Синдром зависимости от ненаркотических веществ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17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из них алкогольные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психозы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58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2105,5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1860,5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58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2128,6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1890,1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26,6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93,3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58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2008,5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1779,6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31,8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58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1880,0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1663,5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24,2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78,0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5839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1766,0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1565,3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23,4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69,9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267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1737,1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1543,6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21,7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68,0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3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РФ 2019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1293,4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873,3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30,8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160,9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738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ЦФО 2019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1324,61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961,4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30,5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165,3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9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7384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Первичная заболеваемость населения Тамбовской области наркологическими расстройствами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15644"/>
              </p:ext>
            </p:extLst>
          </p:nvPr>
        </p:nvGraphicFramePr>
        <p:xfrm>
          <a:off x="0" y="1124745"/>
          <a:ext cx="9144001" cy="3598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52"/>
                <a:gridCol w="928694"/>
                <a:gridCol w="1071570"/>
                <a:gridCol w="1357322"/>
                <a:gridCol w="1428760"/>
                <a:gridCol w="1643074"/>
                <a:gridCol w="1428729"/>
              </a:tblGrid>
              <a:tr h="409763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Психозы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Алкоголизм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Наркомания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Токсикомания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Потребление ПАВ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3236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97,3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38,8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43,1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3236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84,1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35,8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3236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83,6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32363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72,6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10,7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26,9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28,2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545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58,0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1832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2019 РФ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111,2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58118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2019 ЦФО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341872366"/>
              </p:ext>
            </p:extLst>
          </p:nvPr>
        </p:nvGraphicFramePr>
        <p:xfrm>
          <a:off x="357158" y="4643446"/>
          <a:ext cx="8358214" cy="2214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164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36743" y="0"/>
            <a:ext cx="9107256" cy="1142983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Ремиссия  пациентов , состоящих под наблюдением нарколога  с диагнозом алкогольная зависимость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7131539"/>
              </p:ext>
            </p:extLst>
          </p:nvPr>
        </p:nvGraphicFramePr>
        <p:xfrm>
          <a:off x="1" y="1500176"/>
          <a:ext cx="9144000" cy="3215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340"/>
                <a:gridCol w="1127110"/>
                <a:gridCol w="1127110"/>
                <a:gridCol w="1127110"/>
                <a:gridCol w="1127110"/>
                <a:gridCol w="1127110"/>
                <a:gridCol w="1127110"/>
              </a:tblGrid>
              <a:tr h="628654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 1 года до 2 лет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свыше 2 лет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28654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286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Тамбовская область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16,4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16,4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16,7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17,2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17,57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286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ЦФО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13,05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11,49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286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13,46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13,5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10,89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н/д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77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Показатели работы амбулаторной</a:t>
            </a:r>
            <a:r>
              <a:rPr lang="ru-RU" sz="2400" b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психиатрической помощи в ОГБУЗ «ТПКБ»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116300"/>
              </p:ext>
            </p:extLst>
          </p:nvPr>
        </p:nvGraphicFramePr>
        <p:xfrm>
          <a:off x="-1" y="857231"/>
          <a:ext cx="9001160" cy="34263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1721"/>
                <a:gridCol w="1179463"/>
                <a:gridCol w="1000129"/>
                <a:gridCol w="1307860"/>
                <a:gridCol w="1077062"/>
                <a:gridCol w="1384794"/>
                <a:gridCol w="1000131"/>
              </a:tblGrid>
              <a:tr h="429844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3875">
                <a:tc>
                  <a:txBody>
                    <a:bodyPr/>
                    <a:lstStyle/>
                    <a:p>
                      <a:pPr algn="l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/>
                </a:tc>
              </a:tr>
              <a:tr h="601781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59 650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59 634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59634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59634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65141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65032</a:t>
                      </a:r>
                    </a:p>
                  </a:txBody>
                  <a:tcPr anchor="ctr"/>
                </a:tc>
              </a:tr>
              <a:tr h="601781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8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поводу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заболевания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50 471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50 576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50574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50574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54914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54914</a:t>
                      </a:r>
                    </a:p>
                  </a:txBody>
                  <a:tcPr anchor="ctr"/>
                </a:tc>
              </a:tr>
              <a:tr h="343875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в т.ч. на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дому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2 018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1997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1304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71812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Профилактические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9 543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9 058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9060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9060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10227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10118</a:t>
                      </a:r>
                    </a:p>
                  </a:txBody>
                  <a:tcPr anchor="ctr"/>
                </a:tc>
              </a:tr>
              <a:tr h="485705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Платные услуги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39 667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45260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36558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4893150"/>
              </p:ext>
            </p:extLst>
          </p:nvPr>
        </p:nvGraphicFramePr>
        <p:xfrm>
          <a:off x="0" y="4707790"/>
          <a:ext cx="9108503" cy="17216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62493"/>
                <a:gridCol w="2101986"/>
                <a:gridCol w="1961828"/>
                <a:gridCol w="2382196"/>
              </a:tblGrid>
              <a:tr h="460069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288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Освидетельствовано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anchor="ctr"/>
                </a:tc>
              </a:tr>
              <a:tr h="5486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Из них признаны больными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0" y="4143380"/>
            <a:ext cx="9144000" cy="642918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Недобровольное психиатрическое освидетельствование</a:t>
            </a:r>
          </a:p>
        </p:txBody>
      </p:sp>
    </p:spTree>
    <p:extLst>
      <p:ext uri="{BB962C8B-B14F-4D97-AF65-F5344CB8AC3E}">
        <p14:creationId xmlns:p14="http://schemas.microsoft.com/office/powerpoint/2010/main" val="298209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579504"/>
              </p:ext>
            </p:extLst>
          </p:nvPr>
        </p:nvGraphicFramePr>
        <p:xfrm>
          <a:off x="0" y="928671"/>
          <a:ext cx="9144000" cy="2006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015"/>
                <a:gridCol w="1584017"/>
                <a:gridCol w="1511984"/>
                <a:gridCol w="1511984"/>
              </a:tblGrid>
              <a:tr h="454605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460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Зарегистрировано в течение года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8843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8992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9171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46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Зарегистрировано впервые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1493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1572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1414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364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Первичная заболеваемость на 100 тыс. населения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376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399,1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359,2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2" y="0"/>
            <a:ext cx="9144000" cy="71435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Обращаемость населения за амбулаторной психиатрической помощью в ДПНО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917"/>
              </p:ext>
            </p:extLst>
          </p:nvPr>
        </p:nvGraphicFramePr>
        <p:xfrm>
          <a:off x="-1" y="3214689"/>
          <a:ext cx="9144003" cy="2845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371"/>
                <a:gridCol w="1222772"/>
                <a:gridCol w="1222772"/>
                <a:gridCol w="1222772"/>
                <a:gridCol w="1222772"/>
                <a:gridCol w="1222772"/>
                <a:gridCol w="1222772"/>
              </a:tblGrid>
              <a:tr h="270371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793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7750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8111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8143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70371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из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них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2721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5129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2754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5357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2775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5368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</a:tr>
              <a:tr h="43642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Взрослые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6450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6637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6640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70371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из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них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2449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4001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2436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4201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2423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4217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</a:tr>
              <a:tr h="48879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Дети 0-17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1474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1503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70371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из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них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1128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1156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352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1151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072066" y="6215082"/>
            <a:ext cx="784076" cy="21431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215074" y="6143645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Консультативная группа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85786" y="6215082"/>
            <a:ext cx="784076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000232" y="6143645"/>
            <a:ext cx="257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Диспансерная группа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52432" y="4166146"/>
            <a:ext cx="91440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0" y="4166146"/>
            <a:ext cx="9144000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0259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Показатели работы амбулаторной</a:t>
            </a:r>
            <a:r>
              <a:rPr lang="ru-RU" sz="2400" b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наркологической помощи в ОГБУЗ «ТПКБ»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116300"/>
              </p:ext>
            </p:extLst>
          </p:nvPr>
        </p:nvGraphicFramePr>
        <p:xfrm>
          <a:off x="-1" y="857231"/>
          <a:ext cx="9001160" cy="34263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1721"/>
                <a:gridCol w="1179463"/>
                <a:gridCol w="1000129"/>
                <a:gridCol w="1307860"/>
                <a:gridCol w="1077062"/>
                <a:gridCol w="1384794"/>
                <a:gridCol w="1000131"/>
              </a:tblGrid>
              <a:tr h="429844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3875">
                <a:tc>
                  <a:txBody>
                    <a:bodyPr/>
                    <a:lstStyle/>
                    <a:p>
                      <a:pPr algn="l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/>
                </a:tc>
              </a:tr>
              <a:tr h="601781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24 668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24 574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24 918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24 705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20 821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23 837</a:t>
                      </a:r>
                    </a:p>
                  </a:txBody>
                  <a:tcPr anchor="ctr"/>
                </a:tc>
              </a:tr>
              <a:tr h="601781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800" i="0" dirty="0" smtClean="0">
                          <a:latin typeface="Times New Roman" pitchFamily="18" charset="0"/>
                          <a:cs typeface="Times New Roman" pitchFamily="18" charset="0"/>
                        </a:rPr>
                        <a:t>поводу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заболевания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16 723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16 221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18 108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16 352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13 874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15 484</a:t>
                      </a:r>
                    </a:p>
                  </a:txBody>
                  <a:tcPr anchor="ctr"/>
                </a:tc>
              </a:tr>
              <a:tr h="343875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в т.ч. на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дому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71812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Профилактические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7 945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8 353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6 810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8 353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6 947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8 353</a:t>
                      </a:r>
                    </a:p>
                  </a:txBody>
                  <a:tcPr anchor="ctr"/>
                </a:tc>
              </a:tr>
              <a:tr h="485705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Платные услуги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43 410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46 206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41 724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09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6742" y="3861048"/>
            <a:ext cx="2820745" cy="172819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/>
              <a:t>Необходимо организовать деятельность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00364" y="4725144"/>
            <a:ext cx="6143635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/>
              <a:t>амбулаторного отделения медицинской реабилитации для лиц с наркологическими расстройствами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728" y="5728967"/>
            <a:ext cx="9107257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FF0000"/>
                </a:solidFill>
              </a:rPr>
              <a:t>Приказ Министерства здравоохранения РФ от 30 декабря 2015г. №1034н </a:t>
            </a:r>
            <a:r>
              <a:rPr lang="ru-RU" sz="1600" dirty="0"/>
              <a:t>«</a:t>
            </a:r>
            <a:r>
              <a:rPr lang="ru-RU" sz="1600" i="1" dirty="0"/>
              <a:t>Об утверждении Порядка оказания медицинской помощи по профилю «психиатрия-наркология» и Порядка диспансерного наблюдения за лицами с психическими расстройствами и (или) расстройствами поведения, связанными с употреблением </a:t>
            </a:r>
            <a:r>
              <a:rPr lang="ru-RU" sz="1600" i="1" dirty="0" err="1"/>
              <a:t>психоактивных</a:t>
            </a:r>
            <a:r>
              <a:rPr lang="ru-RU" sz="1600" i="1" dirty="0"/>
              <a:t> веществ</a:t>
            </a:r>
            <a:r>
              <a:rPr lang="ru-RU" sz="1600" dirty="0"/>
              <a:t>».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6742" y="836713"/>
            <a:ext cx="2340468" cy="1440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42" y="2276871"/>
            <a:ext cx="2340468" cy="1448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трелка вниз 8"/>
          <p:cNvSpPr/>
          <p:nvPr/>
        </p:nvSpPr>
        <p:spPr>
          <a:xfrm>
            <a:off x="4595357" y="5397871"/>
            <a:ext cx="504056" cy="33109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Новый наркологический корпус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00364" y="3789040"/>
            <a:ext cx="6143635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/>
              <a:t>кабинета профилактики наркологических </a:t>
            </a:r>
            <a:r>
              <a:rPr lang="ru-RU" dirty="0" smtClean="0"/>
              <a:t>расстройств (курение, игровая зависимость и др. аддитивные формы поведения);</a:t>
            </a:r>
            <a:endParaRPr lang="ru-RU" dirty="0"/>
          </a:p>
        </p:txBody>
      </p:sp>
      <p:pic>
        <p:nvPicPr>
          <p:cNvPr id="14" name="Рисунок 13" descr="D:\сайт срочно\2019 год\наркодиспансер\DSC0537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210" y="917104"/>
            <a:ext cx="4680520" cy="2808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D:\сайт срочно\2019 год\наркодиспансер\DSC0538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730" y="917103"/>
            <a:ext cx="1948306" cy="1457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D:\сайт срочно\2019 год\наркодиспансер\DSC0539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730" y="2256472"/>
            <a:ext cx="2005929" cy="153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483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116164352"/>
              </p:ext>
            </p:extLst>
          </p:nvPr>
        </p:nvGraphicFramePr>
        <p:xfrm>
          <a:off x="1152128" y="851388"/>
          <a:ext cx="6876256" cy="60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Скругленный прямоугольник 1"/>
          <p:cNvSpPr/>
          <p:nvPr/>
        </p:nvSpPr>
        <p:spPr>
          <a:xfrm>
            <a:off x="4860032" y="1052736"/>
            <a:ext cx="4248472" cy="765687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2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детоксикация</a:t>
            </a:r>
            <a:endParaRPr lang="ru-RU" sz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2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физиопроцедуры</a:t>
            </a:r>
            <a:endParaRPr lang="ru-RU" sz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  <a:tabLst>
                <a:tab pos="2871788" algn="l"/>
              </a:tabLst>
            </a:pPr>
            <a:r>
              <a:rPr lang="ru-RU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аппаратные методы</a:t>
            </a:r>
            <a:br>
              <a:rPr lang="ru-RU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(БОС, сенсорная психотерапия)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24758" y="11791"/>
            <a:ext cx="9178173" cy="523220"/>
          </a:xfrm>
          <a:prstGeom prst="rect">
            <a:avLst/>
          </a:prstGeom>
          <a:solidFill>
            <a:srgbClr val="FFDD71">
              <a:alpha val="29804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Амбулаторная наркологическая реабилитация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www.innerlifeadventures.com/wp-content/uploads/2015/08/circl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5" y="2780928"/>
            <a:ext cx="2124935" cy="20882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567080"/>
              </p:ext>
            </p:extLst>
          </p:nvPr>
        </p:nvGraphicFramePr>
        <p:xfrm>
          <a:off x="7380314" y="1103144"/>
          <a:ext cx="1656183" cy="6696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52061"/>
                <a:gridCol w="552061"/>
                <a:gridCol w="552061"/>
              </a:tblGrid>
              <a:tr h="33483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3483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9209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8793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7932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6156176" y="1818423"/>
            <a:ext cx="2952327" cy="81849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70002"/>
              </p:ext>
            </p:extLst>
          </p:nvPr>
        </p:nvGraphicFramePr>
        <p:xfrm>
          <a:off x="6000760" y="1844824"/>
          <a:ext cx="3008640" cy="777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52160"/>
                <a:gridCol w="752160"/>
                <a:gridCol w="752160"/>
                <a:gridCol w="752160"/>
              </a:tblGrid>
              <a:tr h="211075"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1107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сеансы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1107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6984794" y="2646932"/>
            <a:ext cx="2123710" cy="81849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659106"/>
              </p:ext>
            </p:extLst>
          </p:nvPr>
        </p:nvGraphicFramePr>
        <p:xfrm>
          <a:off x="6286514" y="2745340"/>
          <a:ext cx="2781033" cy="61165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27011"/>
                <a:gridCol w="927011"/>
                <a:gridCol w="927011"/>
              </a:tblGrid>
              <a:tr h="30582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582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402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575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6012160" y="3465422"/>
            <a:ext cx="3096344" cy="81849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295443"/>
              </p:ext>
            </p:extLst>
          </p:nvPr>
        </p:nvGraphicFramePr>
        <p:xfrm>
          <a:off x="5786444" y="3486047"/>
          <a:ext cx="3250052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513"/>
                <a:gridCol w="812513"/>
                <a:gridCol w="812513"/>
                <a:gridCol w="812513"/>
              </a:tblGrid>
              <a:tr h="211075"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1107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занятий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1107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7380312" y="4365104"/>
            <a:ext cx="1728191" cy="66245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235279"/>
              </p:ext>
            </p:extLst>
          </p:nvPr>
        </p:nvGraphicFramePr>
        <p:xfrm>
          <a:off x="7380313" y="4437112"/>
          <a:ext cx="1620180" cy="51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0060"/>
                <a:gridCol w="540060"/>
                <a:gridCol w="540060"/>
              </a:tblGrid>
              <a:tr h="13489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9163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2444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2851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2183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7858148" y="5157191"/>
            <a:ext cx="1250356" cy="73933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5 человек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 сеансов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858148" y="5922878"/>
            <a:ext cx="1250354" cy="81849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ru-RU" sz="11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1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16 занятий</a:t>
            </a:r>
            <a:endParaRPr lang="ru-RU" sz="11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61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6"/>
            <a:ext cx="9144000" cy="571496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Среднегодовые койки ОГБУЗ «ТПКБ»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341033017"/>
              </p:ext>
            </p:extLst>
          </p:nvPr>
        </p:nvGraphicFramePr>
        <p:xfrm>
          <a:off x="142844" y="4572008"/>
          <a:ext cx="9001156" cy="2285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814829"/>
              </p:ext>
            </p:extLst>
          </p:nvPr>
        </p:nvGraphicFramePr>
        <p:xfrm>
          <a:off x="142843" y="636136"/>
          <a:ext cx="9037668" cy="409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83"/>
                <a:gridCol w="2268395"/>
                <a:gridCol w="2268395"/>
                <a:gridCol w="2268395"/>
              </a:tblGrid>
              <a:tr h="40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Профиль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коек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991</a:t>
                      </a:r>
                      <a:endParaRPr lang="ru-RU" sz="20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976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978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психиатрия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663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648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646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27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психиатрия детские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наркология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122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реанимация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реабилитация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107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111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111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с/уход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1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Инфекционные для лечения </a:t>
                      </a:r>
                      <a:r>
                        <a:rPr lang="en-US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Covid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956376" y="5178678"/>
            <a:ext cx="1187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1006748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99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859587" cy="52772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Направленные в психоневрологические интернаты Тамбовской области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860644"/>
              </p:ext>
            </p:extLst>
          </p:nvPr>
        </p:nvGraphicFramePr>
        <p:xfrm>
          <a:off x="142844" y="1000104"/>
          <a:ext cx="8858312" cy="5728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78"/>
                <a:gridCol w="2214578"/>
                <a:gridCol w="2214578"/>
                <a:gridCol w="2214578"/>
              </a:tblGrid>
              <a:tr h="477348"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4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6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7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8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10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11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12 отделение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536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 стрелкой 8"/>
          <p:cNvCxnSpPr/>
          <p:nvPr/>
        </p:nvCxnSpPr>
        <p:spPr bwMode="auto">
          <a:xfrm>
            <a:off x="3995936" y="4797152"/>
            <a:ext cx="4176464" cy="144016"/>
          </a:xfrm>
          <a:prstGeom prst="straightConnector1">
            <a:avLst/>
          </a:prstGeom>
          <a:solidFill>
            <a:schemeClr val="accent1"/>
          </a:solidFill>
          <a:ln>
            <a:noFill/>
            <a:tailEnd type="arrow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797971"/>
              </p:ext>
            </p:extLst>
          </p:nvPr>
        </p:nvGraphicFramePr>
        <p:xfrm>
          <a:off x="2" y="847448"/>
          <a:ext cx="9143999" cy="6251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470"/>
                <a:gridCol w="3086129"/>
                <a:gridCol w="1828800"/>
                <a:gridCol w="1828800"/>
                <a:gridCol w="1828800"/>
              </a:tblGrid>
              <a:tr h="389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575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Поступило всего больных    в стационар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9011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9053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8506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9020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из них поступило на психиатрические койки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(%)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5096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(56,6%)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4998</a:t>
                      </a:r>
                    </a:p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(55,2%)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(53,5%)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 наркологические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койки (%)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3915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(43,4%)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4055 </a:t>
                      </a:r>
                    </a:p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(44,85)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3954 </a:t>
                      </a:r>
                    </a:p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(46,5%)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714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 койки кратковременного пребывания (%)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1220 (14,3%)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389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Выписано больных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9005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9021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8660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575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Среднесуточное количество больных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945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932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389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Плановая работа койки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345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345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575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 плана по к/дням 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101,0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101,0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389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Оборот койки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389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Летальность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  <a:tr h="389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Коечный фонд </a:t>
                      </a: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991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972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/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Показатели работы стационара ОГБУЗ «ТПКБ»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65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пролеченных больных в стационаре ОГБУЗ «ТПКБ»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417336"/>
            <a:ext cx="4040188" cy="57150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Психиатрия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8771719"/>
              </p:ext>
            </p:extLst>
          </p:nvPr>
        </p:nvGraphicFramePr>
        <p:xfrm>
          <a:off x="357158" y="1628800"/>
          <a:ext cx="4718898" cy="4394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214423"/>
            <a:ext cx="4041775" cy="71438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Наркология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44557483"/>
              </p:ext>
            </p:extLst>
          </p:nvPr>
        </p:nvGraphicFramePr>
        <p:xfrm>
          <a:off x="4427984" y="1700808"/>
          <a:ext cx="4716017" cy="4425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4027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88640"/>
            <a:ext cx="9143999" cy="620688"/>
          </a:xfrm>
        </p:spPr>
        <p:txBody>
          <a:bodyPr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Работа реабилитационного наркологического центра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002959"/>
              </p:ext>
            </p:extLst>
          </p:nvPr>
        </p:nvGraphicFramePr>
        <p:xfrm>
          <a:off x="395537" y="928671"/>
          <a:ext cx="8424934" cy="521497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03562"/>
                <a:gridCol w="1203562"/>
                <a:gridCol w="1203562"/>
                <a:gridCol w="1203562"/>
                <a:gridCol w="1203562"/>
                <a:gridCol w="1203562"/>
                <a:gridCol w="1203562"/>
              </a:tblGrid>
              <a:tr h="53845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2313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Успешно завершили реабилитацию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Успешно завершили  реабилитацию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Успешно завершили реабилитацию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 anchor="ctr"/>
                </a:tc>
              </a:tr>
              <a:tr h="73706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Синдром зависимости от алкоголя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0127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Синдром зависимости от наркотических веществ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20152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Употребление алкоголя,</a:t>
                      </a:r>
                      <a:r>
                        <a:rPr lang="ru-RU" sz="11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наркотиков, наркотических ПАВ, с вредными последствиями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3433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53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48359" y="3244334"/>
            <a:ext cx="2779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1388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12225285"/>
              </p:ext>
            </p:extLst>
          </p:nvPr>
        </p:nvGraphicFramePr>
        <p:xfrm>
          <a:off x="179512" y="1214755"/>
          <a:ext cx="8856984" cy="5454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307461" y="5000479"/>
            <a:ext cx="5112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Амбулаторная помощь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3065047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Стационарная помощь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13181" y="1311717"/>
            <a:ext cx="5319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Стационарная помощь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260648"/>
            <a:ext cx="83622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Организация принудительного лечения в ОГБУЗ «ТПКБ»</a:t>
            </a:r>
          </a:p>
        </p:txBody>
      </p:sp>
    </p:spTree>
    <p:extLst>
      <p:ext uri="{BB962C8B-B14F-4D97-AF65-F5344CB8AC3E}">
        <p14:creationId xmlns:p14="http://schemas.microsoft.com/office/powerpoint/2010/main" val="28916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27384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Показатели работы отделений для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принудительного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лечения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Group 17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4280590"/>
              </p:ext>
            </p:extLst>
          </p:nvPr>
        </p:nvGraphicFramePr>
        <p:xfrm>
          <a:off x="6" y="928670"/>
          <a:ext cx="9143997" cy="592182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77717"/>
                <a:gridCol w="796628"/>
                <a:gridCol w="796628"/>
                <a:gridCol w="796628"/>
                <a:gridCol w="796628"/>
                <a:gridCol w="796628"/>
                <a:gridCol w="796628"/>
                <a:gridCol w="796628"/>
                <a:gridCol w="796628"/>
                <a:gridCol w="796628"/>
                <a:gridCol w="796628"/>
              </a:tblGrid>
              <a:tr h="81937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D9D9D9">
                        <a:alpha val="6588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D9D9D9">
                        <a:alpha val="6588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D9D9D9">
                        <a:alpha val="6588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42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84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421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119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  <a:alpha val="6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05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муж.   и жен.</a:t>
                      </a:r>
                    </a:p>
                  </a:txBody>
                  <a:tcPr anchor="ctr" horzOverflow="overflow">
                    <a:solidFill>
                      <a:srgbClr val="FFFFFF">
                        <a:alpha val="72941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FFFFFF">
                        <a:alpha val="7294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FFFFFF">
                        <a:alpha val="7294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FFFFFF">
                        <a:alpha val="7294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10349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Проведено к/дней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</a:txBody>
                  <a:tcPr anchor="ctr" horzOverflow="overflow">
                    <a:solidFill>
                      <a:srgbClr val="FFFFFF">
                        <a:alpha val="72941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15 804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FFFFFF">
                        <a:alpha val="7294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8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003</a:t>
                      </a:r>
                      <a:endParaRPr lang="ru-RU" sz="1800" b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FFFFFF">
                        <a:alpha val="7294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129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rgbClr val="FFFFFF">
                        <a:alpha val="7294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785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31497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68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27384"/>
            <a:ext cx="914399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2D2D8A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Геронтологическая помощь как приоритетное направление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1945" y="2700209"/>
            <a:ext cx="8689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Ежегодные  </a:t>
            </a:r>
            <a:r>
              <a:rPr lang="ru-RU" sz="1600" b="1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скриннинговые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исследования среди лиц пожилого возраста. </a:t>
            </a:r>
          </a:p>
          <a:p>
            <a:pPr algn="ctr"/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(охват </a:t>
            </a:r>
            <a:r>
              <a:rPr 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150-200 чел., от 49 до 90 лет, 75% женщины)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36512" y="6177498"/>
            <a:ext cx="9176106" cy="707886"/>
          </a:xfrm>
          <a:prstGeom prst="rect">
            <a:avLst/>
          </a:prstGeom>
          <a:solidFill>
            <a:srgbClr val="F8BAC7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Расширить общемедицинскую сеть </a:t>
            </a:r>
          </a:p>
          <a:p>
            <a:pPr algn="ctr"/>
            <a:r>
              <a:rPr lang="ru-RU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специалистами по геронтологии 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592036" y="617103"/>
            <a:ext cx="8229600" cy="320764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ЗАБОЛЕВАЕМОСТЬ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НАСЕЛЕНИЯ СТАРШЕ 60 ЛЕТ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979738"/>
              </p:ext>
            </p:extLst>
          </p:nvPr>
        </p:nvGraphicFramePr>
        <p:xfrm>
          <a:off x="-1" y="1129676"/>
          <a:ext cx="9144001" cy="1507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9018"/>
                <a:gridCol w="1790741"/>
                <a:gridCol w="1604879"/>
                <a:gridCol w="1604879"/>
                <a:gridCol w="2724484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Психозы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 них деменция</a:t>
                      </a:r>
                      <a:endParaRPr lang="ru-RU" sz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Непсихотические</a:t>
                      </a:r>
                      <a:r>
                        <a:rPr lang="ru-RU" sz="1600" baseline="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расстройства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7088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3116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3677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18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6727</a:t>
                      </a:r>
                      <a:endParaRPr lang="ru-RU" sz="18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3100</a:t>
                      </a:r>
                      <a:endParaRPr lang="ru-RU" sz="18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784</a:t>
                      </a:r>
                      <a:endParaRPr lang="ru-RU" sz="18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3315</a:t>
                      </a:r>
                      <a:endParaRPr lang="ru-RU" sz="18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7033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3014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743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3714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25" y="3363845"/>
            <a:ext cx="1750172" cy="1250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17003" y="4093218"/>
            <a:ext cx="1777015" cy="523220"/>
          </a:xfrm>
          <a:prstGeom prst="rect">
            <a:avLst/>
          </a:prstGeom>
          <a:solidFill>
            <a:srgbClr val="000000">
              <a:alpha val="52941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Акции в лечебных учреждениях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353383" y="3314588"/>
            <a:ext cx="43730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70% снижение </a:t>
            </a:r>
          </a:p>
          <a:p>
            <a:pPr algn="ctr"/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когнитивных функций</a:t>
            </a: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687" y="3314588"/>
            <a:ext cx="1930670" cy="135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2765339" y="4106676"/>
            <a:ext cx="370548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Лечебно-реабилитационная</a:t>
            </a:r>
          </a:p>
          <a:p>
            <a:pPr algn="ctr"/>
            <a:r>
              <a:rPr lang="ru-RU" sz="1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для пациентов пожилого возраста </a:t>
            </a:r>
          </a:p>
          <a:p>
            <a:pPr algn="ctr"/>
            <a:r>
              <a:rPr lang="ru-RU" sz="1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36845"/>
            <a:ext cx="1563455" cy="11070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35" y="5124115"/>
            <a:ext cx="1819084" cy="1185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346" y="5124115"/>
            <a:ext cx="1585430" cy="10890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861717" y="4735003"/>
            <a:ext cx="38072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Занятия в </a:t>
            </a:r>
            <a:r>
              <a:rPr lang="ru-RU" sz="14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соматогериатрических</a:t>
            </a:r>
            <a:r>
              <a:rPr lang="ru-RU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отделениях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984405" y="4735003"/>
            <a:ext cx="39091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Занятия для родственников   «Школа опекуна»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742027" y="4203314"/>
            <a:ext cx="1929330" cy="461665"/>
          </a:xfrm>
          <a:prstGeom prst="rect">
            <a:avLst/>
          </a:prstGeom>
          <a:solidFill>
            <a:srgbClr val="000000">
              <a:alpha val="69804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Акции для членов 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Союза Пенсионеров РФ</a:t>
            </a:r>
          </a:p>
        </p:txBody>
      </p:sp>
    </p:spTree>
    <p:extLst>
      <p:ext uri="{BB962C8B-B14F-4D97-AF65-F5344CB8AC3E}">
        <p14:creationId xmlns:p14="http://schemas.microsoft.com/office/powerpoint/2010/main" val="41751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27384"/>
            <a:ext cx="914399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600" b="1" dirty="0" smtClean="0">
              <a:solidFill>
                <a:srgbClr val="2D2D8A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 smtClean="0">
                <a:solidFill>
                  <a:srgbClr val="2D2D8A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Оказание паллиативной медицинской помощи  </a:t>
            </a:r>
            <a:endParaRPr lang="ru-RU" sz="2600" b="1" dirty="0">
              <a:solidFill>
                <a:srgbClr val="2D2D8A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1945" y="2407821"/>
            <a:ext cx="8689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2020 году получена лицензия на оказание паллиативной помощи</a:t>
            </a:r>
            <a:endParaRPr lang="ru-RU" sz="1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592036" y="617103"/>
            <a:ext cx="8229600" cy="320764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979738"/>
              </p:ext>
            </p:extLst>
          </p:nvPr>
        </p:nvGraphicFramePr>
        <p:xfrm>
          <a:off x="-1" y="1129676"/>
          <a:ext cx="9144001" cy="1472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05"/>
                <a:gridCol w="1643074"/>
                <a:gridCol w="1285884"/>
                <a:gridCol w="1285884"/>
                <a:gridCol w="1428760"/>
                <a:gridCol w="1928794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Профиль 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Среднегодовые койки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Поступило 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Выписано </a:t>
                      </a:r>
                      <a:endParaRPr lang="ru-RU" sz="12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Оборот койки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Средняя длительность госпитализации</a:t>
                      </a:r>
                      <a:endParaRPr lang="ru-RU" sz="1600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Сестринский уход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235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240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92,4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178694" y="2954384"/>
            <a:ext cx="67866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Прошли  обучение на курсах повышения квалификации 2 врача-психиатра, 3 медицинских сестры по программе «Паллиативная медицина. Организация помощи населению»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71538" y="6072207"/>
            <a:ext cx="757242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2021 году планируется первичная переподготовка врача-терапевта по профилю «геронтология»</a:t>
            </a:r>
            <a:endParaRPr lang="ru-RU" sz="16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Рисунок 9" descr="ef211133-b83c-4bd5-bb4b-4e75454910c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12949" y="4031504"/>
            <a:ext cx="3393887" cy="2036332"/>
          </a:xfrm>
          <a:prstGeom prst="rect">
            <a:avLst/>
          </a:prstGeom>
        </p:spPr>
      </p:pic>
      <p:pic>
        <p:nvPicPr>
          <p:cNvPr id="11" name="Рисунок 10" descr="IMG_11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3979430"/>
            <a:ext cx="1859668" cy="218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136" y="964499"/>
            <a:ext cx="47525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условиях пандемии в ОГБУЗ «Тамбовская психиатрическая клиническая больница»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19 мая 2020 г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 приказом управления здравоохранения тамбовской области было открыто инфекционное отделение для лечения COVID-пациентов, имеющих психические расстройства на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коек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оказания медицинской 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помощи COVID-пациентам  в ОГБУЗ «Тамбовская психиатрическая клиническая больница»</a:t>
            </a:r>
          </a:p>
        </p:txBody>
      </p:sp>
      <p:pic>
        <p:nvPicPr>
          <p:cNvPr id="1026" name="Picture 2" descr="D:\сайт срочно\фотоматериалы\Новая папка\IMG_50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45024"/>
            <a:ext cx="328523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сайт срочно\фотоматериалы\Новая папка\IMG_48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37826"/>
            <a:ext cx="4752528" cy="344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сайт срочно\фото ремонт 2019\DSC066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246" y="964891"/>
            <a:ext cx="3285236" cy="246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15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142" y="4231987"/>
            <a:ext cx="878497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q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Приказ главного врача ОГБУЗ «Тамбовская психиатрическая клиническая больница» от 30. 03. 2020 г. № 229 «Об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организации оказания медицинской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помощи в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ОГБУЗ «ТПКБ» в период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неблагоприятной эпидемиологической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ситуации по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инфекции»</a:t>
            </a:r>
          </a:p>
          <a:p>
            <a:pPr marL="342900" indent="-342900" algn="just">
              <a:buFont typeface="Wingdings" pitchFamily="2" charset="2"/>
              <a:buChar char="q"/>
            </a:pP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q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Приказ управления здравоохранения Тамбовской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области от  18. 05. 2020 г. №576 «О госпитализации больных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психонаркологического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фтизиатричекого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профилей с подтвержденной новой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инфекцией»</a:t>
            </a:r>
          </a:p>
          <a:p>
            <a:pPr marL="342900" indent="-342900" algn="just">
              <a:buFont typeface="Wingdings" pitchFamily="2" charset="2"/>
              <a:buChar char="q"/>
            </a:pP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184666"/>
            <a:ext cx="5976664" cy="652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Документы, регулирующие деятельность больницы в период пандемии COVID-19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r="7769"/>
          <a:stretch/>
        </p:blipFill>
        <p:spPr bwMode="auto">
          <a:xfrm>
            <a:off x="388524" y="882110"/>
            <a:ext cx="2239260" cy="249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27784" y="861894"/>
            <a:ext cx="626133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q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Приказа МЗ РФ от 19. 03. 2020 г. № 198н «О временном порядке организации работы медицинских организаций и снижению рисков распространения новой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инфекции COVID-19»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q"/>
            </a:pP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q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Приказа УЗО от 27. 03. 2020 г. № 370 «Об организации оказания медицинской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помощинаселению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Тамбовской области в период неблагоприятной эпидемиологической ситуации, связанной с угрозой возникновения и распространения на территории Тамбовской области  новой 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инфекции (COVID-19)»</a:t>
            </a:r>
          </a:p>
        </p:txBody>
      </p:sp>
    </p:spTree>
    <p:extLst>
      <p:ext uri="{BB962C8B-B14F-4D97-AF65-F5344CB8AC3E}">
        <p14:creationId xmlns:p14="http://schemas.microsoft.com/office/powerpoint/2010/main" val="4314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18108"/>
            <a:ext cx="3816424" cy="285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79912" y="4811058"/>
            <a:ext cx="48552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Обучение способствовало своевременной и качественной подготовке персонала к работе в условиях чрезвычайной ситуации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сайт срочно\2020 год\тмк15.12\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9"/>
          <a:stretch/>
        </p:blipFill>
        <p:spPr bwMode="auto">
          <a:xfrm>
            <a:off x="4435460" y="1503860"/>
            <a:ext cx="4332509" cy="286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сайт срочно\2020 год\тмк 17,18\IMG_20200617_1043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653136"/>
            <a:ext cx="2377861" cy="163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0891" y="428604"/>
            <a:ext cx="8692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Обучение и переподготовка 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специалистов </a:t>
            </a:r>
          </a:p>
        </p:txBody>
      </p:sp>
    </p:spTree>
    <p:extLst>
      <p:ext uri="{BB962C8B-B14F-4D97-AF65-F5344CB8AC3E}">
        <p14:creationId xmlns:p14="http://schemas.microsoft.com/office/powerpoint/2010/main" val="272807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 отделения для лечения больных с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COVID-19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635760"/>
          <a:ext cx="825820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102"/>
                <a:gridCol w="4129102"/>
              </a:tblGrid>
              <a:tr h="2830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коек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Поступило, всего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163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 них, переведено из других отделений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Выписано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 них, переведено в другие отделения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Умерло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Оборот койки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0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Средняя длительность госпитализации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оказания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медицинской помощи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COVID-пациентам  в ОГБУЗ «Тамбовская психиатрическая клиническая больница»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038471296"/>
              </p:ext>
            </p:extLst>
          </p:nvPr>
        </p:nvGraphicFramePr>
        <p:xfrm>
          <a:off x="-180528" y="3735271"/>
          <a:ext cx="655272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98075270"/>
              </p:ext>
            </p:extLst>
          </p:nvPr>
        </p:nvGraphicFramePr>
        <p:xfrm>
          <a:off x="-396552" y="834971"/>
          <a:ext cx="5497288" cy="310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577136" y="2564904"/>
            <a:ext cx="24231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них с 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невмонией – 58 чел.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них с положительным результатом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анализа – 81 чел.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5485928" y="1052736"/>
            <a:ext cx="1091208" cy="5541600"/>
          </a:xfrm>
          <a:prstGeom prst="rightBrac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01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803350"/>
              </p:ext>
            </p:extLst>
          </p:nvPr>
        </p:nvGraphicFramePr>
        <p:xfrm>
          <a:off x="2" y="-9"/>
          <a:ext cx="9144002" cy="6858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518"/>
                <a:gridCol w="1800200"/>
                <a:gridCol w="1867140"/>
                <a:gridCol w="1306286"/>
                <a:gridCol w="1306286"/>
                <a:gridCol w="1306286"/>
                <a:gridCol w="1306286"/>
              </a:tblGrid>
              <a:tr h="289775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Вид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Бюджет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Платные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Прочие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Всего</a:t>
                      </a:r>
                      <a:endParaRPr lang="ru-RU" sz="1200" dirty="0"/>
                    </a:p>
                  </a:txBody>
                  <a:tcPr anchor="ctr"/>
                </a:tc>
              </a:tr>
              <a:tr h="2897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Медикаменты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670 277,97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391 103,16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1 061 381,13</a:t>
                      </a:r>
                      <a:endParaRPr lang="ru-RU" sz="1200" dirty="0"/>
                    </a:p>
                  </a:txBody>
                  <a:tcPr anchor="ctr"/>
                </a:tc>
              </a:tr>
              <a:tr h="289775">
                <a:tc rowSpan="5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Мед. изделия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263 325,18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10 071,45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526 457,01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482958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Термометр инфракрасный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22 350(3)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2 800(1)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7 891,38 (</a:t>
                      </a:r>
                      <a:r>
                        <a:rPr lang="ru-RU" sz="1200" dirty="0" err="1" smtClean="0"/>
                        <a:t>б.в</a:t>
                      </a:r>
                      <a:r>
                        <a:rPr lang="ru-RU" sz="1200" dirty="0" smtClean="0"/>
                        <a:t>.)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482958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Маска для вентиляции</a:t>
                      </a:r>
                      <a:r>
                        <a:rPr lang="ru-RU" sz="1200" baseline="0" dirty="0" smtClean="0"/>
                        <a:t> легких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3 519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289775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Увлажнитель кислорода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150 000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59 000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289775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/>
                        <a:t>Пульсоксиметр</a:t>
                      </a:r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7 500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28977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Кислород + баллоны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288 000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318 540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9775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Баллон кислородный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30 540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48295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СИЗ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1 416 283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31 140,21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105 222,55 (цел.)</a:t>
                      </a:r>
                    </a:p>
                    <a:p>
                      <a:pPr algn="ctr"/>
                      <a:r>
                        <a:rPr lang="ru-RU" sz="1200" dirty="0" smtClean="0"/>
                        <a:t>993 142,20 (</a:t>
                      </a:r>
                      <a:r>
                        <a:rPr lang="ru-RU" sz="1200" dirty="0" err="1" smtClean="0"/>
                        <a:t>б.в</a:t>
                      </a:r>
                      <a:r>
                        <a:rPr lang="ru-RU" sz="1200" dirty="0" smtClean="0"/>
                        <a:t>.)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2 545 787,96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8295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Монтаж системы газоснабжения</a:t>
                      </a:r>
                      <a:endParaRPr lang="ru-RU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266 840,86</a:t>
                      </a:r>
                      <a:endParaRPr lang="ru-RU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266 840,86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2897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Вывоз мед. </a:t>
                      </a:r>
                      <a:r>
                        <a:rPr lang="ru-RU" sz="1200" dirty="0" err="1" smtClean="0"/>
                        <a:t>отх</a:t>
                      </a:r>
                      <a:r>
                        <a:rPr lang="ru-RU" sz="1200" dirty="0" smtClean="0"/>
                        <a:t>. </a:t>
                      </a:r>
                      <a:r>
                        <a:rPr lang="ru-RU" sz="1200" dirty="0" err="1" smtClean="0"/>
                        <a:t>кл</a:t>
                      </a:r>
                      <a:r>
                        <a:rPr lang="ru-RU" sz="1200" dirty="0" smtClean="0"/>
                        <a:t>. «В»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468 000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18 000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486 000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869326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Питание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1 450 875</a:t>
                      </a:r>
                    </a:p>
                    <a:p>
                      <a:pPr algn="ctr"/>
                      <a:r>
                        <a:rPr lang="ru-RU" sz="1200" dirty="0" smtClean="0"/>
                        <a:t>в </a:t>
                      </a:r>
                      <a:r>
                        <a:rPr lang="ru-RU" sz="1200" dirty="0" err="1" smtClean="0"/>
                        <a:t>т.ч</a:t>
                      </a:r>
                      <a:r>
                        <a:rPr lang="ru-RU" sz="1200" dirty="0" smtClean="0"/>
                        <a:t>. сотрудников</a:t>
                      </a:r>
                    </a:p>
                    <a:p>
                      <a:pPr algn="ctr"/>
                      <a:r>
                        <a:rPr lang="ru-RU" sz="1200" dirty="0" smtClean="0"/>
                        <a:t>114</a:t>
                      </a:r>
                      <a:r>
                        <a:rPr lang="ru-RU" sz="1200" baseline="0" dirty="0" smtClean="0"/>
                        <a:t> 215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1 450 875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89775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Вода бутилированная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12 800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 2 250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89775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Посуда одноразовая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40 000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45 360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89775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Хоз. товары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62</a:t>
                      </a:r>
                      <a:r>
                        <a:rPr lang="ru-RU" sz="1200" baseline="0" dirty="0" smtClean="0"/>
                        <a:t> 559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74 385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9775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Водонагреватель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10 326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9775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Чайник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1 500</a:t>
                      </a:r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89775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ВСЕГО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5668885,83</a:t>
                      </a:r>
                      <a:endParaRPr lang="ru-RU" sz="1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93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123005"/>
              </p:ext>
            </p:extLst>
          </p:nvPr>
        </p:nvGraphicFramePr>
        <p:xfrm>
          <a:off x="0" y="649776"/>
          <a:ext cx="9108502" cy="244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786"/>
                <a:gridCol w="1265952"/>
                <a:gridCol w="1162940"/>
                <a:gridCol w="1676002"/>
                <a:gridCol w="1378915"/>
                <a:gridCol w="1481567"/>
                <a:gridCol w="1357340"/>
              </a:tblGrid>
              <a:tr h="5356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Годы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Всего завершенных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суицидов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Психически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больных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Диспансерное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наблюдение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психиатра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Консультативная и лечебная помощь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психиатра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2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сего суицидальных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</a:rPr>
                        <a:t> попыток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завершенные суициды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сего суицидальных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</a:rPr>
                        <a:t> попыток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завершенные суициды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03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</a:rPr>
                        <a:t>2018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94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11,7%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060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</a:rPr>
                        <a:t>2019</a:t>
                      </a:r>
                      <a:endParaRPr lang="ru-RU" sz="18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</a:rPr>
                        <a:t>102</a:t>
                      </a:r>
                      <a:endParaRPr lang="ru-RU" sz="18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</a:rPr>
                        <a:t>7,8%</a:t>
                      </a:r>
                      <a:endParaRPr lang="ru-RU" sz="18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8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8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</a:rPr>
                        <a:t>57</a:t>
                      </a:r>
                      <a:endParaRPr lang="ru-RU" sz="18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8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060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2020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112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7,1%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582099"/>
              </p:ext>
            </p:extLst>
          </p:nvPr>
        </p:nvGraphicFramePr>
        <p:xfrm>
          <a:off x="0" y="4003192"/>
          <a:ext cx="9144000" cy="2471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786"/>
                <a:gridCol w="1571662"/>
                <a:gridCol w="1428754"/>
                <a:gridCol w="1357316"/>
                <a:gridCol w="1428754"/>
                <a:gridCol w="1285878"/>
                <a:gridCol w="1285850"/>
              </a:tblGrid>
              <a:tr h="66194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Годы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Всего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завершенных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суицидов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Психически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больных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Диспансерное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наблюдение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психиатра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Консультативная и лечебная помощь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психиатра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сего суицидальных попыток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завершенные суициды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сего суицидальных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</a:rPr>
                        <a:t> попыток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завершенные суициды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835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2018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37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18,9%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835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2019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34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20,6%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33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835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2020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34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17,6%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22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311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Суицидальная активность населения Тамбовской области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5649" y="3500439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Суициды у лиц, находящихся под наблюдением психиатра г. Тамбова и Тамбовского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4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Суицидальная активность несовершеннолетних Тамбовской области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58114575"/>
              </p:ext>
            </p:extLst>
          </p:nvPr>
        </p:nvGraphicFramePr>
        <p:xfrm>
          <a:off x="539552" y="1700808"/>
          <a:ext cx="784887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61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Завершенные суициды несовершеннолетних в Тамбовской области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4573880"/>
              </p:ext>
            </p:extLst>
          </p:nvPr>
        </p:nvGraphicFramePr>
        <p:xfrm>
          <a:off x="395536" y="1484784"/>
          <a:ext cx="842493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972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image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28868"/>
            <a:ext cx="2813535" cy="1968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127000" y="116633"/>
            <a:ext cx="8189416" cy="936103"/>
          </a:xfrm>
          <a:prstGeom prst="rect">
            <a:avLst/>
          </a:prstGeom>
          <a:solidFill>
            <a:schemeClr val="bg1">
              <a:alpha val="64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0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30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суицидологической</a:t>
            </a:r>
            <a:r>
              <a:rPr lang="ru-RU" sz="30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службы в    </a:t>
            </a:r>
            <a:r>
              <a:rPr lang="ru-RU" sz="30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Тамбовской    области</a:t>
            </a:r>
          </a:p>
        </p:txBody>
      </p:sp>
      <p:grpSp>
        <p:nvGrpSpPr>
          <p:cNvPr id="4" name="Группа 11"/>
          <p:cNvGrpSpPr>
            <a:grpSpLocks/>
          </p:cNvGrpSpPr>
          <p:nvPr/>
        </p:nvGrpSpPr>
        <p:grpSpPr bwMode="auto">
          <a:xfrm>
            <a:off x="127000" y="936625"/>
            <a:ext cx="8696325" cy="5722938"/>
            <a:chOff x="126274" y="685800"/>
            <a:chExt cx="8697686" cy="5973745"/>
          </a:xfrm>
        </p:grpSpPr>
        <p:sp>
          <p:nvSpPr>
            <p:cNvPr id="2" name="Равнобедренный треугольник 1"/>
            <p:cNvSpPr/>
            <p:nvPr/>
          </p:nvSpPr>
          <p:spPr>
            <a:xfrm>
              <a:off x="126274" y="685800"/>
              <a:ext cx="8697686" cy="5973745"/>
            </a:xfrm>
            <a:prstGeom prst="triangle">
              <a:avLst/>
            </a:prstGeom>
            <a:solidFill>
              <a:srgbClr val="5DB3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" name="Равнобедренный треугольник 2"/>
            <p:cNvSpPr/>
            <p:nvPr/>
          </p:nvSpPr>
          <p:spPr>
            <a:xfrm>
              <a:off x="1182127" y="703263"/>
              <a:ext cx="6581217" cy="4492611"/>
            </a:xfrm>
            <a:prstGeom prst="triangle">
              <a:avLst/>
            </a:prstGeom>
            <a:solidFill>
              <a:srgbClr val="4DD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>
              <a:off x="2484081" y="685800"/>
              <a:ext cx="3985249" cy="2732080"/>
            </a:xfrm>
            <a:prstGeom prst="triangl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38761" y="3933056"/>
            <a:ext cx="5752185" cy="1019238"/>
          </a:xfrm>
          <a:prstGeom prst="rect">
            <a:avLst/>
          </a:prstGeom>
          <a:solidFill>
            <a:srgbClr val="FFFFFF">
              <a:alpha val="11000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Кабинет  медико-социально-психологической  </a:t>
            </a:r>
            <a:endParaRPr lang="ru-RU" sz="2800" b="1" dirty="0" smtClean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помощи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5143512"/>
            <a:ext cx="5357850" cy="1357322"/>
          </a:xfrm>
          <a:prstGeom prst="rect">
            <a:avLst/>
          </a:prstGeom>
          <a:solidFill>
            <a:srgbClr val="FFFFFF">
              <a:alpha val="11000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Психотерапевтическое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отделение  с  функциями 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кризисного  стационара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90799" y="1491344"/>
            <a:ext cx="5944144" cy="1981200"/>
          </a:xfrm>
          <a:prstGeom prst="rect">
            <a:avLst/>
          </a:prstGeom>
          <a:solidFill>
            <a:srgbClr val="FFFFFF">
              <a:alpha val="11000"/>
            </a:srgb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доверия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79" name="Рисунок 13" descr="telefo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42" y="1143761"/>
            <a:ext cx="2802035" cy="19019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DSC07597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4643446"/>
            <a:ext cx="2467736" cy="2111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0799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40" y="315619"/>
            <a:ext cx="8856984" cy="473468"/>
          </a:xfrm>
        </p:spPr>
        <p:txBody>
          <a:bodyPr>
            <a:normAutofit fontScale="90000"/>
          </a:bodyPr>
          <a:lstStyle/>
          <a:p>
            <a:r>
              <a:rPr lang="ru-RU" sz="27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Служба «Телефон доверия» </a:t>
            </a:r>
            <a:br>
              <a:rPr lang="ru-RU" sz="27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69252"/>
              </p:ext>
            </p:extLst>
          </p:nvPr>
        </p:nvGraphicFramePr>
        <p:xfrm>
          <a:off x="316526" y="1628800"/>
          <a:ext cx="8575954" cy="1401679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3239802"/>
                <a:gridCol w="1238750"/>
                <a:gridCol w="1048171"/>
                <a:gridCol w="1143461"/>
                <a:gridCol w="952885"/>
                <a:gridCol w="952885"/>
              </a:tblGrid>
              <a:tr h="3734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141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 из них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353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668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736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1251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2172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141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-несовершеннолетние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960437" y="1087532"/>
            <a:ext cx="322312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/>
            <a:r>
              <a:rPr lang="ru-RU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Общее количество звонков</a:t>
            </a:r>
            <a:endParaRPr lang="ru-RU" sz="1200" b="1" i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60437" y="3344845"/>
            <a:ext cx="607642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Основные причины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обращений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информационно-справочные звонки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51,78%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обращения, связанные со здоровьем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здоровья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12,39%:</a:t>
            </a:r>
          </a:p>
          <a:p>
            <a:pPr lvl="0"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 них 112 (55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%)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обращений были связаны с распространением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инфекции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41" y="5385499"/>
            <a:ext cx="8929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Основные виды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помощи: </a:t>
            </a:r>
            <a:endParaRPr lang="ru-RU" sz="11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предоставление информации о службах, оказывающих кризисную помощь – 60,66%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психологическая, эмоциональна поддержка – 15,71%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4782" y="637714"/>
            <a:ext cx="8714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8(4752) 45-44-11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 (800) 100-45-84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D:\сайт срочно\2020 год\31 мая\IMG-20200522-WA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60" y="3336657"/>
            <a:ext cx="2694368" cy="204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74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382624" cy="105273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кабинета </a:t>
            </a:r>
            <a:b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медико-психосоциальной помощи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707962"/>
              </p:ext>
            </p:extLst>
          </p:nvPr>
        </p:nvGraphicFramePr>
        <p:xfrm>
          <a:off x="217490" y="1099067"/>
          <a:ext cx="6572298" cy="171466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562422"/>
                <a:gridCol w="987631"/>
                <a:gridCol w="1011123"/>
                <a:gridCol w="1011122"/>
              </a:tblGrid>
              <a:tr h="4253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3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обращений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527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629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394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3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консультаций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2135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2226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1170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29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 с повышенным уровнем суицидального  риска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46" marR="6754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7" t="16444" r="8799" b="16889"/>
          <a:stretch/>
        </p:blipFill>
        <p:spPr bwMode="auto">
          <a:xfrm>
            <a:off x="6948264" y="620688"/>
            <a:ext cx="204216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65728145"/>
              </p:ext>
            </p:extLst>
          </p:nvPr>
        </p:nvGraphicFramePr>
        <p:xfrm>
          <a:off x="-1620688" y="3284984"/>
          <a:ext cx="10611112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837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88913"/>
            <a:ext cx="8686800" cy="8636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1A4D13"/>
                </a:solidFill>
                <a:latin typeface="Times New Roman" pitchFamily="18" charset="0"/>
                <a:cs typeface="Times New Roman" pitchFamily="18" charset="0"/>
              </a:rPr>
              <a:t>Психотерапевтическое отделение </a:t>
            </a:r>
            <a:br>
              <a:rPr lang="ru-RU" sz="3200" b="1" dirty="0" smtClean="0">
                <a:solidFill>
                  <a:srgbClr val="1A4D1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1A4D13"/>
                </a:solidFill>
                <a:latin typeface="Times New Roman" pitchFamily="18" charset="0"/>
                <a:cs typeface="Times New Roman" pitchFamily="18" charset="0"/>
              </a:rPr>
              <a:t>с функциями кризисного стационара </a:t>
            </a:r>
            <a:endParaRPr lang="ru-RU" sz="3200" b="1" dirty="0">
              <a:solidFill>
                <a:srgbClr val="1A4D1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1628800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44" name="Picture 4" descr="image00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17033"/>
            <a:ext cx="3862279" cy="276795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849129"/>
              </p:ext>
            </p:extLst>
          </p:nvPr>
        </p:nvGraphicFramePr>
        <p:xfrm>
          <a:off x="489640" y="1484784"/>
          <a:ext cx="8424936" cy="2072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65790"/>
                <a:gridCol w="1386382"/>
                <a:gridCol w="1493027"/>
                <a:gridCol w="1279737"/>
              </a:tblGrid>
              <a:tr h="435180"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18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Поступило на лечение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265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288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249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518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Переведено из других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отделений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727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Пролечено</a:t>
                      </a:r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суицидальными тенденциями всего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vB2jSwzjaSU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14465"/>
            <a:ext cx="3816423" cy="267052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40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775408"/>
              </p:ext>
            </p:extLst>
          </p:nvPr>
        </p:nvGraphicFramePr>
        <p:xfrm>
          <a:off x="142843" y="1357298"/>
          <a:ext cx="8786874" cy="457203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376827"/>
                <a:gridCol w="4195338"/>
                <a:gridCol w="3214709"/>
              </a:tblGrid>
              <a:tr h="1473295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800" b="0" i="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Поступило в стационар в связи с суицидальными попытками</a:t>
                      </a:r>
                      <a:endParaRPr lang="ru-RU" sz="1800" b="0" i="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Проконсультировано в других ЛПУ </a:t>
                      </a:r>
                    </a:p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 связи с суицидальными попытками</a:t>
                      </a:r>
                      <a:endParaRPr lang="ru-RU" sz="1800" b="0" i="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2713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иногородних)</a:t>
                      </a:r>
                      <a:endParaRPr lang="ru-RU" sz="2000" b="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31671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2000" b="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182 (8 иногородних)</a:t>
                      </a:r>
                      <a:endParaRPr lang="ru-RU" sz="2000" b="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2713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000" b="0" i="0" dirty="0">
                        <a:solidFill>
                          <a:srgbClr val="340EBE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 (3 иногородних)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80819"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 (9 иногородних)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8081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143</a:t>
                      </a:r>
                      <a:endParaRPr lang="ru-RU" sz="2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2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Пролеченные в стационарных условиях ОГБУЗ «ТПКБ» в связи с суицидальными попытками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8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Комиссии по профилактике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суицидального поведения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 общественно-опасных действий 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4791403"/>
            <a:ext cx="80010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Проведено  7  клинических разборов:</a:t>
            </a:r>
            <a:endParaRPr lang="ru-RU" sz="2000" dirty="0" smtClean="0"/>
          </a:p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Все рассмотренные случаи были связаны с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суицидоопасными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тенденциями в поведении пациентов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121442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заседаний 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режиме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Web-конференции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  участием врачей психиатров и наркологов ЦРБ Тамбовской области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сайт срочно\2020 год\оод 24.11\20201125_0916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039" y="2429541"/>
            <a:ext cx="2962728" cy="236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9541"/>
            <a:ext cx="2880320" cy="236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 descr="IMG_20200128_14300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4"/>
          <a:stretch/>
        </p:blipFill>
        <p:spPr bwMode="auto">
          <a:xfrm>
            <a:off x="3203848" y="2429542"/>
            <a:ext cx="2701401" cy="236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9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810366"/>
              </p:ext>
            </p:extLst>
          </p:nvPr>
        </p:nvGraphicFramePr>
        <p:xfrm>
          <a:off x="0" y="523220"/>
          <a:ext cx="9144000" cy="6334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2844" y="0"/>
            <a:ext cx="90011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Поступления финансовых средств в </a:t>
            </a:r>
            <a:r>
              <a:rPr lang="ru-RU" sz="2400" b="1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2020 году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8868" y="4221088"/>
            <a:ext cx="84616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 smtClean="0"/>
              <a:t>«ПРИОБРЕТЕНИЕ ОСНОВНЫХ СРЕДСТВ ДЛЯ ОСУЩЕСТВЛЕНИЯ ОСНОВНЫХ ВИДОВ ДЕЯТЕЛЬНОСТИ БЮДЖЕТНОГО   УЧРЕЖДЕНИЯ,   ПРЕДУСМОТРЕННЫХ   ЕГО   УСТАВОМ,   И   НЕОБХОДИМЫХ   ДЛЯ   ВЫПОЛНЕНИЯ ГОСУДАРСТВЕННОГО ЗАДАНИЯ, - 9 195 396,30 РУБ.</a:t>
            </a:r>
            <a:r>
              <a:rPr lang="en-US" sz="1400" dirty="0" smtClean="0"/>
              <a:t> </a:t>
            </a:r>
            <a:r>
              <a:rPr lang="ru-RU" sz="1400" dirty="0"/>
              <a:t>(</a:t>
            </a:r>
            <a:r>
              <a:rPr lang="ru-RU" sz="1400" dirty="0" smtClean="0"/>
              <a:t>в </a:t>
            </a:r>
            <a:r>
              <a:rPr lang="ru-RU" sz="1400" dirty="0" err="1" smtClean="0"/>
              <a:t>т.ч</a:t>
            </a:r>
            <a:r>
              <a:rPr lang="ru-RU" sz="1400" dirty="0" smtClean="0"/>
              <a:t>. за счет средств от предпринимательской деятельности – 6 165 263,74);</a:t>
            </a:r>
            <a:endParaRPr lang="ru-RU" sz="1400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 smtClean="0"/>
              <a:t> «Финансовое обеспечение мероприятий по комплексному развитию паллиативной медицинской помощи» из областного бюджета - 2 983 480,55 руб.;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 smtClean="0"/>
              <a:t>«Реализация региональных проектов «Создание единого цифрового контура в здравоохранении на основе единой государственной информационной системы здравоохранения (ЕГИСЗ)» - 2 063 095 руб. в </a:t>
            </a:r>
            <a:r>
              <a:rPr lang="ru-RU" sz="1400" dirty="0" err="1" smtClean="0"/>
              <a:t>т.ч</a:t>
            </a:r>
            <a:r>
              <a:rPr lang="ru-RU" sz="1400" dirty="0" smtClean="0"/>
              <a:t>. на основные средства 46 652,01.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975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12952"/>
              </p:ext>
            </p:extLst>
          </p:nvPr>
        </p:nvGraphicFramePr>
        <p:xfrm>
          <a:off x="0" y="476672"/>
          <a:ext cx="9144000" cy="6381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" y="0"/>
            <a:ext cx="9144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ИСТОЧНИКИ финансирования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16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889664"/>
              </p:ext>
            </p:extLst>
          </p:nvPr>
        </p:nvGraphicFramePr>
        <p:xfrm>
          <a:off x="0" y="785794"/>
          <a:ext cx="9144000" cy="607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1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труктура кассовых расходов из областного бюджета (млн. рублей) за 2020 год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2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984590"/>
              </p:ext>
            </p:extLst>
          </p:nvPr>
        </p:nvGraphicFramePr>
        <p:xfrm>
          <a:off x="-26462" y="892552"/>
          <a:ext cx="9144000" cy="6115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2844" y="0"/>
            <a:ext cx="9001156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Структура поступлений финансовых средств от платных услуг в 2020 году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2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142270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Структура кассовых расходов средств от предпринимательской деятельности (тыс. рублей) в 2020 году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48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76572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Анализ выполнения объемов оказания специализированной медицинской помощи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5510973"/>
              </p:ext>
            </p:extLst>
          </p:nvPr>
        </p:nvGraphicFramePr>
        <p:xfrm>
          <a:off x="-31297" y="736496"/>
          <a:ext cx="9144000" cy="6101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656"/>
                <a:gridCol w="720080"/>
                <a:gridCol w="792088"/>
                <a:gridCol w="792088"/>
                <a:gridCol w="936104"/>
                <a:gridCol w="1008112"/>
                <a:gridCol w="864096"/>
                <a:gridCol w="864096"/>
                <a:gridCol w="864096"/>
                <a:gridCol w="827584"/>
              </a:tblGrid>
              <a:tr h="275060"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2018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2019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EFE8B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3255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 </a:t>
                      </a:r>
                      <a:r>
                        <a:rPr lang="ru-RU" sz="1200" dirty="0" smtClean="0"/>
                        <a:t>СТАЦИОНАР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план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факт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план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факт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план</a:t>
                      </a:r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факт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изменение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6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err="1"/>
                        <a:t>псих+нарк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8022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8022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7935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7935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6898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6898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100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64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/>
                        <a:t>"психиатрия"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4558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4558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4453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4453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4289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4289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60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"наркология"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3392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3392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3392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3392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2609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2609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40742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"наркология-реабилитация"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72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72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90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90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103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103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455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СПЭ (стационар)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97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97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407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«паллиативная помощь"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26325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26325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22857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22857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21472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21472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425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ДИСПАНСЕР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42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"психиатрия"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59634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59634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59634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59634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57532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57532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407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диспансеризация несовершеннолетних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23926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23926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23771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23771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18373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18373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629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/>
                        <a:t>"наркология"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24668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24668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23837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23837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20317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20317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54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Лек. обеспечение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494698,8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494698,8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506580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506580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507036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507036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90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ДН. СТАЦИОНАР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563</a:t>
                      </a:r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563</a:t>
                      </a:r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549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549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42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/>
                        <a:t>"психиатрия"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342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СПЭ (амбулаторно)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1315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1315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1315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1315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1458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1458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342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КЭО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4466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4466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4240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4240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3511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3511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668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942340"/>
              </p:ext>
            </p:extLst>
          </p:nvPr>
        </p:nvGraphicFramePr>
        <p:xfrm>
          <a:off x="107504" y="642918"/>
          <a:ext cx="9036496" cy="6215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11865" y="0"/>
            <a:ext cx="843213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Сравнительная характеристика среднемесячной З/пл. работников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6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0" y="188640"/>
            <a:ext cx="9144000" cy="1285860"/>
          </a:xfrm>
        </p:spPr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Материальные ресурсы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7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282187697"/>
              </p:ext>
            </p:extLst>
          </p:nvPr>
        </p:nvGraphicFramePr>
        <p:xfrm>
          <a:off x="323528" y="1844824"/>
          <a:ext cx="828677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550070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Фондоотдача = Фактический годовой доход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/ Балансовая стоимость основных фондов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Фондоотдача медоборудования = Фактический годовой доход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медорганизации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/ Балансовая стоимость медоборудования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81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10763617"/>
              </p:ext>
            </p:extLst>
          </p:nvPr>
        </p:nvGraphicFramePr>
        <p:xfrm>
          <a:off x="214282" y="1556792"/>
          <a:ext cx="8572528" cy="423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390206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Стимулирующие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выплаты(тыс. руб.)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049303342"/>
              </p:ext>
            </p:extLst>
          </p:nvPr>
        </p:nvGraphicFramePr>
        <p:xfrm>
          <a:off x="-142907" y="3500438"/>
          <a:ext cx="7500990" cy="2714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826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857256"/>
          </a:xfrm>
        </p:spPr>
        <p:txBody>
          <a:bodyPr>
            <a:noAutofit/>
          </a:bodyPr>
          <a:lstStyle/>
          <a:p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Зарплатоёмкость</a:t>
            </a:r>
            <a:endParaRPr lang="ru-RU" sz="32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1898768"/>
              </p:ext>
            </p:extLst>
          </p:nvPr>
        </p:nvGraphicFramePr>
        <p:xfrm>
          <a:off x="0" y="764704"/>
          <a:ext cx="9144000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65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OKO_D\Desktop\photo_2021-02-08_11-50-22 (2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9" t="9247" r="7384"/>
          <a:stretch/>
        </p:blipFill>
        <p:spPr bwMode="auto">
          <a:xfrm>
            <a:off x="7020272" y="3609975"/>
            <a:ext cx="2059666" cy="318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8458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Ремонт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зданий и сооружений в 2020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году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OKO_D\Desktop\photo_2021-02-08_11-50-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729208"/>
            <a:ext cx="3863752" cy="28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OKO_D\Desktop\photo_2021-02-08_11-50-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0"/>
          <a:stretch/>
        </p:blipFill>
        <p:spPr bwMode="auto">
          <a:xfrm>
            <a:off x="107504" y="3212976"/>
            <a:ext cx="4494659" cy="358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OKO_D\Desktop\photo_2021-02-08_11-50-24 (2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0" r="22272"/>
          <a:stretch/>
        </p:blipFill>
        <p:spPr bwMode="auto">
          <a:xfrm>
            <a:off x="4662264" y="3609975"/>
            <a:ext cx="2286000" cy="320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729208"/>
            <a:ext cx="5040560" cy="24117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В </a:t>
            </a:r>
            <a:r>
              <a:rPr lang="ru-RU" i="1" dirty="0" smtClean="0">
                <a:solidFill>
                  <a:sysClr val="windowText" lastClr="000000"/>
                </a:solidFill>
              </a:rPr>
              <a:t>2020</a:t>
            </a:r>
            <a:r>
              <a:rPr lang="ru-RU" dirty="0" smtClean="0">
                <a:solidFill>
                  <a:sysClr val="windowText" lastClr="000000"/>
                </a:solidFill>
              </a:rPr>
              <a:t> году был произведен текущий </a:t>
            </a:r>
            <a:r>
              <a:rPr lang="ru-RU" dirty="0">
                <a:solidFill>
                  <a:sysClr val="windowText" lastClr="000000"/>
                </a:solidFill>
              </a:rPr>
              <a:t>ремонт помещений под вытрезвитель расположенных в здании </a:t>
            </a:r>
            <a:r>
              <a:rPr lang="ru-RU" i="1" dirty="0">
                <a:solidFill>
                  <a:sysClr val="windowText" lastClr="000000"/>
                </a:solidFill>
              </a:rPr>
              <a:t>литер «М»</a:t>
            </a:r>
            <a:r>
              <a:rPr lang="ru-RU" dirty="0">
                <a:solidFill>
                  <a:sysClr val="windowText" lastClr="000000"/>
                </a:solidFill>
              </a:rPr>
              <a:t> по адресу: </a:t>
            </a:r>
            <a:r>
              <a:rPr lang="ru-RU" i="1" dirty="0">
                <a:solidFill>
                  <a:sysClr val="windowText" lastClr="000000"/>
                </a:solidFill>
              </a:rPr>
              <a:t>г. Тамбов, ул. Московская, д. </a:t>
            </a:r>
            <a:r>
              <a:rPr lang="ru-RU" i="1" dirty="0" smtClean="0">
                <a:solidFill>
                  <a:sysClr val="windowText" lastClr="000000"/>
                </a:solidFill>
              </a:rPr>
              <a:t>27</a:t>
            </a:r>
            <a:r>
              <a:rPr lang="ru-RU" dirty="0" smtClean="0">
                <a:solidFill>
                  <a:sysClr val="windowText" lastClr="000000"/>
                </a:solidFill>
              </a:rPr>
              <a:t> на сумму - </a:t>
            </a:r>
            <a:r>
              <a:rPr lang="ru-RU" i="1" dirty="0">
                <a:solidFill>
                  <a:sysClr val="windowText" lastClr="000000"/>
                </a:solidFill>
              </a:rPr>
              <a:t>1 788 </a:t>
            </a:r>
            <a:r>
              <a:rPr lang="ru-RU" i="1" dirty="0" smtClean="0">
                <a:solidFill>
                  <a:sysClr val="windowText" lastClr="000000"/>
                </a:solidFill>
              </a:rPr>
              <a:t>680,88</a:t>
            </a:r>
            <a:r>
              <a:rPr lang="ru-RU" dirty="0" smtClean="0">
                <a:solidFill>
                  <a:sysClr val="windowText" lastClr="000000"/>
                </a:solidFill>
              </a:rPr>
              <a:t> рублей</a:t>
            </a:r>
            <a:endParaRPr lang="ru-RU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8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858056701"/>
              </p:ext>
            </p:extLst>
          </p:nvPr>
        </p:nvGraphicFramePr>
        <p:xfrm>
          <a:off x="-32116" y="-99392"/>
          <a:ext cx="9176116" cy="3130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323528" y="2828935"/>
            <a:ext cx="8640960" cy="3539430"/>
          </a:xfrm>
          <a:prstGeom prst="rect">
            <a:avLst/>
          </a:prstGeom>
          <a:solidFill>
            <a:srgbClr val="FFFFFF">
              <a:alpha val="76078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Приобретено в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году: м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ебель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бытовая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оргтехника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 сумму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853 </a:t>
            </a: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 руб.  </a:t>
            </a:r>
          </a:p>
          <a:p>
            <a:pPr lvl="0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ОБОРУДОВАНИЕ, ОРГТЕХНИКА на сумму 1 983,50 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Оборудование для электронной очереди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психдиспансер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223,0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Светильники уличные светодиодные  – 600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Компьютерная техника для врачей и отделений – 964,0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хоз.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борудование – кипятильники, инструмент, счетчики, газонокосилка – 196,5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Производственный и хоз. инвентарь, офисная мебель на сумму – 869,5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Мебель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конференцзала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282,6т..р.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Мебель для ХТЛ и 11 отделения – 303,8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Елки искусственные – 46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Жалюзи – 154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Стенды для ХТЛ – 13,1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т.р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7143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Оборудование, хозяйственный инвентарь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77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575" y="-1512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Медицинская  мебель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845" y="1988840"/>
            <a:ext cx="8653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Динамика затрат на покупку медицинской мебели для больных </a:t>
            </a:r>
          </a:p>
          <a:p>
            <a:pPr algn="ctr"/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за счет платных услуг в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2018-2020 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гг. </a:t>
            </a:r>
            <a:endParaRPr lang="ru-RU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428329683"/>
              </p:ext>
            </p:extLst>
          </p:nvPr>
        </p:nvGraphicFramePr>
        <p:xfrm>
          <a:off x="1776772" y="2708921"/>
          <a:ext cx="5400600" cy="3644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6406999"/>
            <a:ext cx="89541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Необходимо дооснастить в соответствии со стандартами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6-7 млн. рублей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0302"/>
              </p:ext>
            </p:extLst>
          </p:nvPr>
        </p:nvGraphicFramePr>
        <p:xfrm>
          <a:off x="84583" y="548680"/>
          <a:ext cx="8784978" cy="110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92489"/>
                <a:gridCol w="3096344"/>
                <a:gridCol w="1296145"/>
              </a:tblGrid>
              <a:tr h="22682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Используемые</a:t>
                      </a:r>
                      <a:r>
                        <a:rPr lang="ru-RU" baseline="0" dirty="0" smtClean="0"/>
                        <a:t> средства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Сумма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n-lt"/>
                        </a:rPr>
                        <a:t>11 отделение</a:t>
                      </a:r>
                      <a:endParaRPr lang="ru-RU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n-lt"/>
                        </a:rPr>
                        <a:t>Платные услуги</a:t>
                      </a:r>
                      <a:endParaRPr lang="ru-RU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+mn-lt"/>
                        </a:rPr>
                        <a:t>1301,3 т. р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n-lt"/>
                          <a:cs typeface="+mn-cs"/>
                        </a:rPr>
                        <a:t>Лаборатория</a:t>
                      </a:r>
                      <a:endParaRPr lang="ru-RU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+mn-lt"/>
                        </a:rPr>
                        <a:t>Платные</a:t>
                      </a:r>
                      <a:r>
                        <a:rPr lang="ru-RU" baseline="0" dirty="0" smtClean="0">
                          <a:latin typeface="+mn-lt"/>
                        </a:rPr>
                        <a:t> услуги</a:t>
                      </a:r>
                      <a:endParaRPr lang="ru-RU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aseline="0" dirty="0" smtClean="0">
                          <a:latin typeface="+mn-lt"/>
                        </a:rPr>
                        <a:t>  2606,1 </a:t>
                      </a:r>
                      <a:r>
                        <a:rPr lang="ru-RU" sz="1600" dirty="0" smtClean="0">
                          <a:latin typeface="+mn-lt"/>
                        </a:rPr>
                        <a:t>т. р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09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00013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Мягкий инвентарь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205478"/>
              </p:ext>
            </p:extLst>
          </p:nvPr>
        </p:nvGraphicFramePr>
        <p:xfrm>
          <a:off x="2500297" y="1000109"/>
          <a:ext cx="6572297" cy="3207270"/>
        </p:xfrm>
        <a:graphic>
          <a:graphicData uri="http://schemas.openxmlformats.org/drawingml/2006/table">
            <a:tbl>
              <a:tblPr/>
              <a:tblGrid>
                <a:gridCol w="1643075"/>
                <a:gridCol w="1571636"/>
                <a:gridCol w="1643074"/>
                <a:gridCol w="1714512"/>
              </a:tblGrid>
              <a:tr h="562086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3978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060 771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817 410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3 045 702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963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Бюджет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46 983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125 040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99926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Платные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100 648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231 436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008 463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9963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Опекунские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960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123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4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538 991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912 199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6" y="980728"/>
            <a:ext cx="2497552" cy="1948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51520" y="4221088"/>
            <a:ext cx="86781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ctr"/>
            <a:r>
              <a:rPr lang="ru-RU" i="1" dirty="0" smtClean="0">
                <a:solidFill>
                  <a:srgbClr val="C00000"/>
                </a:solidFill>
              </a:rPr>
              <a:t>За 2020 год были приобретены медицинские маски на сумму 815,5 </a:t>
            </a:r>
            <a:r>
              <a:rPr lang="ru-RU" i="1" dirty="0" err="1" smtClean="0">
                <a:solidFill>
                  <a:srgbClr val="C00000"/>
                </a:solidFill>
              </a:rPr>
              <a:t>т.р</a:t>
            </a:r>
            <a:r>
              <a:rPr lang="ru-RU" i="1" dirty="0" smtClean="0">
                <a:solidFill>
                  <a:srgbClr val="C00000"/>
                </a:solidFill>
              </a:rPr>
              <a:t>. </a:t>
            </a:r>
            <a:r>
              <a:rPr lang="ru-RU" i="1" dirty="0" err="1" smtClean="0">
                <a:solidFill>
                  <a:srgbClr val="C00000"/>
                </a:solidFill>
              </a:rPr>
              <a:t>всвязи</a:t>
            </a:r>
            <a:r>
              <a:rPr lang="ru-RU" i="1" dirty="0" smtClean="0">
                <a:solidFill>
                  <a:srgbClr val="C00000"/>
                </a:solidFill>
              </a:rPr>
              <a:t> с напряженной эпидемиологической обстановкой. Из мягкого инвентаря были приобретены спецодежда для сотрудников на 46 </a:t>
            </a:r>
            <a:r>
              <a:rPr lang="ru-RU" i="1" dirty="0" err="1" smtClean="0">
                <a:solidFill>
                  <a:srgbClr val="C00000"/>
                </a:solidFill>
              </a:rPr>
              <a:t>т.р</a:t>
            </a:r>
            <a:r>
              <a:rPr lang="ru-RU" i="1" dirty="0" smtClean="0">
                <a:solidFill>
                  <a:srgbClr val="C00000"/>
                </a:solidFill>
              </a:rPr>
              <a:t>, обувь зимняя для больных- 107 </a:t>
            </a:r>
            <a:r>
              <a:rPr lang="ru-RU" i="1" dirty="0" err="1" smtClean="0">
                <a:solidFill>
                  <a:srgbClr val="C00000"/>
                </a:solidFill>
              </a:rPr>
              <a:t>т.р</a:t>
            </a:r>
            <a:r>
              <a:rPr lang="ru-RU" i="1" dirty="0" smtClean="0">
                <a:solidFill>
                  <a:srgbClr val="C00000"/>
                </a:solidFill>
              </a:rPr>
              <a:t>., зимняя одежда  на сумму 289 </a:t>
            </a:r>
            <a:r>
              <a:rPr lang="ru-RU" i="1" dirty="0" err="1" smtClean="0">
                <a:solidFill>
                  <a:srgbClr val="C00000"/>
                </a:solidFill>
              </a:rPr>
              <a:t>т.р</a:t>
            </a:r>
            <a:r>
              <a:rPr lang="ru-RU" i="1" dirty="0" smtClean="0">
                <a:solidFill>
                  <a:srgbClr val="C00000"/>
                </a:solidFill>
              </a:rPr>
              <a:t>., а также одеяла и покрывала на сумму 599 </a:t>
            </a:r>
            <a:r>
              <a:rPr lang="ru-RU" i="1" dirty="0" err="1" smtClean="0">
                <a:solidFill>
                  <a:srgbClr val="C00000"/>
                </a:solidFill>
              </a:rPr>
              <a:t>т.р</a:t>
            </a:r>
            <a:r>
              <a:rPr lang="ru-RU" i="1" dirty="0" smtClean="0">
                <a:solidFill>
                  <a:srgbClr val="C00000"/>
                </a:solidFill>
              </a:rPr>
              <a:t>. и мягкий инвентарь для создания пункта временной изоляции больных.</a:t>
            </a:r>
          </a:p>
          <a:p>
            <a:pPr indent="442913" algn="ctr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Полностью обеспечены мягким инвентарем больные находящиеся под опекой больницы, в остальных отделениях  имеется нехватка  мягкого инвентаря по сравнению с нормативами, но достаточное для оборота и смены белья.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6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549" y="1211715"/>
            <a:ext cx="3229476" cy="188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941168"/>
            <a:ext cx="2430337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Питание больных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212976"/>
            <a:ext cx="8642718" cy="1872208"/>
          </a:xfrm>
        </p:spPr>
        <p:txBody>
          <a:bodyPr>
            <a:noAutofit/>
          </a:bodyPr>
          <a:lstStyle/>
          <a:p>
            <a:pPr marL="0" indent="182563" algn="ctr">
              <a:buNone/>
            </a:pPr>
            <a:r>
              <a:rPr lang="ru-RU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Результаты по работе над качеством  питания </a:t>
            </a:r>
            <a:endParaRPr lang="ru-RU" sz="105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зменили технологию приготовления некоторых блюд с целью улучшения их качества.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контракте на 2021 были предусмотрены летнее и зимнее меню.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зондовому питанию перешли на использование специализированных смесей.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Совместно с комбинатом были разработаны индивидуальные столы –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гипоаллергенные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безлактозный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41646"/>
              </p:ext>
            </p:extLst>
          </p:nvPr>
        </p:nvGraphicFramePr>
        <p:xfrm>
          <a:off x="462618" y="5489848"/>
          <a:ext cx="5785908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477"/>
                <a:gridCol w="1446477"/>
                <a:gridCol w="1446477"/>
                <a:gridCol w="1446477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Цена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243,0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265,00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280,0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62941" y="966799"/>
            <a:ext cx="5369276" cy="219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ctr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Контроль качества питания</a:t>
            </a:r>
          </a:p>
          <a:p>
            <a:pPr indent="182563" algn="ctr">
              <a:spcBef>
                <a:spcPct val="20000"/>
              </a:spcBef>
            </a:pPr>
            <a:endParaRPr lang="ru-RU" sz="5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Ежемесячные проверки  в отделениях  по организации раздачи продуктов питания и соблюдения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санитарно-эпидемиологических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норм.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Выездные проверки в ООО «Новая система питания» в целях контроля качества  питания.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Регулярный контроль за весом больных.</a:t>
            </a:r>
          </a:p>
        </p:txBody>
      </p:sp>
    </p:spTree>
    <p:extLst>
      <p:ext uri="{BB962C8B-B14F-4D97-AF65-F5344CB8AC3E}">
        <p14:creationId xmlns:p14="http://schemas.microsoft.com/office/powerpoint/2010/main" val="131416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81" y="0"/>
            <a:ext cx="9007506" cy="6206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Расходование средств пациентов под опекой ОГБУЗ «ТПКБ»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560" y="908720"/>
            <a:ext cx="806608" cy="117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481" y="620688"/>
            <a:ext cx="90585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Федеральный закон от 24.04.2008 N 48-ФЗ "Об опеке и попечительстве" 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204864"/>
            <a:ext cx="90929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Управления социальной защиты и семейной политики области от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 февраля </a:t>
            </a: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2018 г. №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239-ф </a:t>
            </a:r>
          </a:p>
          <a:p>
            <a:pPr algn="ctr"/>
            <a:r>
              <a:rPr lang="ru-RU" sz="1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 даче предварительного разрешения, затрачивающего осуществление имущественных прав </a:t>
            </a:r>
            <a:endParaRPr lang="ru-RU" sz="1400" b="1" i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i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недееспособных </a:t>
            </a:r>
            <a:r>
              <a:rPr lang="ru-RU" sz="14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граждан, находящихся под опекой ОГБУЗ «ТПКБ»,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506" y="5962055"/>
            <a:ext cx="9145505" cy="7232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ru-RU" sz="1400" dirty="0" smtClean="0"/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Необходимость решить вопрос с открытием номинальных счетов</a:t>
            </a:r>
          </a:p>
          <a:p>
            <a:pPr algn="ctr"/>
            <a:endParaRPr lang="ru-RU" sz="10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09110"/>
              </p:ext>
            </p:extLst>
          </p:nvPr>
        </p:nvGraphicFramePr>
        <p:xfrm>
          <a:off x="1" y="2974860"/>
          <a:ext cx="9092985" cy="2880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51189"/>
                <a:gridCol w="1313932"/>
                <a:gridCol w="1313932"/>
                <a:gridCol w="1313932"/>
              </a:tblGrid>
              <a:tr h="3734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Структура расходов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6"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6"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6"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6"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34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тыс. руб.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тыс. руб.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тыс. руб.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34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ВСЕГО,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19 031,40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22 243,99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18 298,0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34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дополнительное питание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5 812,88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5 503,23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4 652,80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34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мягкий инвентарь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960,12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1538,99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912,2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34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моющие и личная гигиены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566,16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542,36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792,38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3483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дополнительные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мед .услуги и медикаменты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9 927,6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7 269,21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7 242,47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630536"/>
              </p:ext>
            </p:extLst>
          </p:nvPr>
        </p:nvGraphicFramePr>
        <p:xfrm>
          <a:off x="115775" y="1043960"/>
          <a:ext cx="7408553" cy="1036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7716"/>
                <a:gridCol w="1434850"/>
                <a:gridCol w="1471267"/>
                <a:gridCol w="1384720"/>
              </a:tblGrid>
              <a:tr h="280611"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55101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Опекун ТПКБ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(15.1%)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(12.1%)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131 (12,7%)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65618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Переведено в инвалидный 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дом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03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0"/>
            <a:ext cx="874846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Кадровый состав  ОГБУЗ «ТПКБ» в 2020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011788"/>
              </p:ext>
            </p:extLst>
          </p:nvPr>
        </p:nvGraphicFramePr>
        <p:xfrm>
          <a:off x="285720" y="904900"/>
          <a:ext cx="8496947" cy="5548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355"/>
                <a:gridCol w="616466"/>
                <a:gridCol w="616466"/>
                <a:gridCol w="616466"/>
                <a:gridCol w="616466"/>
                <a:gridCol w="616466"/>
                <a:gridCol w="616466"/>
                <a:gridCol w="616466"/>
                <a:gridCol w="616466"/>
                <a:gridCol w="616466"/>
                <a:gridCol w="616466"/>
                <a:gridCol w="616466"/>
                <a:gridCol w="616466"/>
              </a:tblGrid>
              <a:tr h="521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Наименование должностей</a:t>
                      </a:r>
                    </a:p>
                  </a:txBody>
                  <a:tcPr marL="41831" marR="41831" marT="5422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Число штатных должностей</a:t>
                      </a:r>
                    </a:p>
                  </a:txBody>
                  <a:tcPr marL="41831" marR="41831" marT="54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/>
                </a:tc>
                <a:tc gridSpan="3"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Занятых</a:t>
                      </a:r>
                    </a:p>
                  </a:txBody>
                  <a:tcPr marL="41831" marR="41831" marT="54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Физические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</a:rPr>
                        <a:t> лица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41831" marR="41831" marT="54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% </a:t>
                      </a:r>
                      <a:r>
                        <a:rPr lang="ru-RU" sz="1200" dirty="0" smtClean="0"/>
                        <a:t>укомплектованности от </a:t>
                      </a:r>
                      <a:r>
                        <a:rPr lang="ru-RU" sz="1200" dirty="0"/>
                        <a:t>физических лиц</a:t>
                      </a:r>
                    </a:p>
                  </a:txBody>
                  <a:tcPr marL="41831" marR="41831" marT="54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831" marR="41831" marT="5422" marB="0" anchor="ctr"/>
                </a:tc>
              </a:tr>
              <a:tr h="260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2018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2019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2020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2018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2019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2020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2018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2019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2020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2018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2019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2020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2606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Всего утверждено </a:t>
                      </a:r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1141,5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1145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1164,25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1140,5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1139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1153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948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959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996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83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83,8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85,5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2606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из них: </a:t>
                      </a:r>
                      <a:r>
                        <a:rPr lang="ru-RU" sz="1200" dirty="0" smtClean="0"/>
                        <a:t> Врачей 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146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144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145,75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143,5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145,75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54,9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54,8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54,9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2606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Средних медработников </a:t>
                      </a:r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389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387,5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392,5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389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387,5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387,75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336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324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349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86,4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83,6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89,7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398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 Специалисты с высшим </a:t>
                      </a:r>
                      <a:r>
                        <a:rPr lang="ru-RU" sz="1200" dirty="0" smtClean="0"/>
                        <a:t>немедицинским </a:t>
                      </a:r>
                      <a:r>
                        <a:rPr lang="ru-RU" sz="1200" dirty="0"/>
                        <a:t>образованием </a:t>
                      </a:r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37,75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38,25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39,75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37,75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38,25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39,75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79,5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75,8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75,5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2609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в  том числе </a:t>
                      </a:r>
                      <a:r>
                        <a:rPr lang="ru-RU" sz="1200" dirty="0" smtClean="0"/>
                        <a:t>специалисты: психологи 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31,5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31,5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24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24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80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76,6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76,2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2606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по социальной работе </a:t>
                      </a:r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2606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Младшего персонала </a:t>
                      </a:r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62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88,6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2606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Прочего персонала </a:t>
                      </a:r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510,75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518,25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509,25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510,75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512,75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502,75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444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472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469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86,9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91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92,1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2609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в том  числе : </a:t>
                      </a:r>
                      <a:r>
                        <a:rPr lang="ru-RU" sz="1200" dirty="0" smtClean="0"/>
                        <a:t> социальных работников 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18,5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23,5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18,5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23,5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17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24</a:t>
                      </a:r>
                      <a:endParaRPr lang="ru-RU" sz="1200" dirty="0"/>
                    </a:p>
                  </a:txBody>
                  <a:tcPr marL="41831" marR="41831" marT="5422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91,9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91,9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1740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705489276"/>
              </p:ext>
            </p:extLst>
          </p:nvPr>
        </p:nvGraphicFramePr>
        <p:xfrm>
          <a:off x="4826639" y="2994648"/>
          <a:ext cx="4321050" cy="3863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0503"/>
            <a:ext cx="5727761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Укомплектованность штатов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67656216"/>
              </p:ext>
            </p:extLst>
          </p:nvPr>
        </p:nvGraphicFramePr>
        <p:xfrm>
          <a:off x="107504" y="1268760"/>
          <a:ext cx="504056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https://safeclinic.ru/upload/iblock/c9c/c9cbb9219390de3bdaa1289ded5f62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88640"/>
            <a:ext cx="3731876" cy="275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97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8605"/>
            <a:ext cx="9144000" cy="214313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 больнице работают совместители  из вне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человек, из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них:</a:t>
            </a:r>
          </a:p>
          <a:p>
            <a:pPr lvl="4">
              <a:spcBef>
                <a:spcPts val="0"/>
              </a:spcBef>
            </a:pP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врачей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10</a:t>
            </a:r>
            <a:endParaRPr lang="ru-RU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4"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средние медработники –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endParaRPr lang="ru-RU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4">
              <a:spcBef>
                <a:spcPts val="0"/>
              </a:spcBef>
            </a:pP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прочий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endParaRPr lang="ru-RU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Число внутренних совместителей врачей –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5 человек,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медицинских сестёр 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37 </a:t>
            </a: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человек.</a:t>
            </a:r>
          </a:p>
          <a:p>
            <a:pPr>
              <a:spcBef>
                <a:spcPts val="0"/>
              </a:spcBef>
            </a:pPr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Вакантные ставки заняты с учетом совместительства  и выплат компенсационного характера.</a:t>
            </a:r>
          </a:p>
          <a:p>
            <a:pPr>
              <a:spcBef>
                <a:spcPts val="0"/>
              </a:spcBef>
            </a:pP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Потребность по специальностям врачей</a:t>
            </a: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spcBef>
                <a:spcPts val="0"/>
              </a:spcBef>
            </a:pPr>
            <a:r>
              <a:rPr lang="ru-RU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психиатр, психиатр-нарколог, психотерапевт.</a:t>
            </a:r>
            <a:endParaRPr lang="ru-RU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1400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67912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Кадровый состав  ОГБУЗ «ТПКБ» в 2020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28599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больнице работают по структурным подразделениям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врачей</a:t>
            </a:r>
            <a:endParaRPr lang="ru-RU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250342306"/>
              </p:ext>
            </p:extLst>
          </p:nvPr>
        </p:nvGraphicFramePr>
        <p:xfrm>
          <a:off x="4500562" y="2857495"/>
          <a:ext cx="4643438" cy="2001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538320774"/>
              </p:ext>
            </p:extLst>
          </p:nvPr>
        </p:nvGraphicFramePr>
        <p:xfrm>
          <a:off x="-126474" y="2844788"/>
          <a:ext cx="4717758" cy="2059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478141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больнице работают по структурным подразделениям </a:t>
            </a:r>
            <a:r>
              <a:rPr lang="ru-RU" dirty="0" smtClean="0">
                <a:solidFill>
                  <a:srgbClr val="FF0000"/>
                </a:solidFill>
              </a:rPr>
              <a:t>349</a:t>
            </a:r>
            <a:r>
              <a:rPr lang="ru-RU" dirty="0" smtClean="0"/>
              <a:t>СМП</a:t>
            </a:r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185877117"/>
              </p:ext>
            </p:extLst>
          </p:nvPr>
        </p:nvGraphicFramePr>
        <p:xfrm>
          <a:off x="180899" y="5000636"/>
          <a:ext cx="4500594" cy="1857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175504583"/>
              </p:ext>
            </p:extLst>
          </p:nvPr>
        </p:nvGraphicFramePr>
        <p:xfrm>
          <a:off x="4143372" y="4966082"/>
          <a:ext cx="5000628" cy="1928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17797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425207"/>
              </p:ext>
            </p:extLst>
          </p:nvPr>
        </p:nvGraphicFramePr>
        <p:xfrm>
          <a:off x="179512" y="764704"/>
          <a:ext cx="896448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9592" y="230832"/>
            <a:ext cx="804899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Движение кадров ОГБУЗ </a:t>
            </a:r>
            <a:r>
              <a:rPr lang="ru-RU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ТПКБ</a:t>
            </a:r>
            <a:r>
              <a:rPr lang="ru-RU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 в 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2020 году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0048" y="4221088"/>
            <a:ext cx="88410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В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2020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году на работу поступило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врача, из них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врач-психиатр,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врач-инфекционист, уволен 1 врач-психиатр-нарколог. 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врача находились в отпуске по уходу за ребенком.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9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216934"/>
              </p:ext>
            </p:extLst>
          </p:nvPr>
        </p:nvGraphicFramePr>
        <p:xfrm>
          <a:off x="0" y="1042435"/>
          <a:ext cx="9144000" cy="5815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-27384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Аттестация</a:t>
            </a:r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врачей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(в 2020 не проводилась в связи с пандемией)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372" y="3933056"/>
            <a:ext cx="8928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sz="1600" b="1" dirty="0">
              <a:solidFill>
                <a:schemeClr val="accent5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36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5516" y="1105405"/>
            <a:ext cx="82769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Организаторы: 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Пензенский институт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усовершенствования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врачей -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филиал ФГБОУ ДПО РМАНПО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Минздрава России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ФГБУ «НМИЦ ПН им. В.П. Сербского»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Новосибирский институт повышения квалификации работников здравоохранения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9711" y="52114"/>
            <a:ext cx="69942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епрерывное медицинское образование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специалистов ОГБУЗ «ТПКБ»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5" y="0"/>
            <a:ext cx="1844861" cy="14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625219"/>
              </p:ext>
            </p:extLst>
          </p:nvPr>
        </p:nvGraphicFramePr>
        <p:xfrm>
          <a:off x="285720" y="3000372"/>
          <a:ext cx="2786082" cy="176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536"/>
                <a:gridCol w="645546"/>
              </a:tblGrid>
              <a:tr h="93642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переподготовка по специальности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237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«Организация здравоохранения и общественное здоровье»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317420"/>
              </p:ext>
            </p:extLst>
          </p:nvPr>
        </p:nvGraphicFramePr>
        <p:xfrm>
          <a:off x="3286116" y="2928933"/>
          <a:ext cx="5637163" cy="3630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7863"/>
                <a:gridCol w="559300"/>
              </a:tblGrid>
              <a:tr h="36919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повышения квалификации по специальностям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«Психиатрия»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«Детская психиатрия»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«Психиатрия-наркология»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«Психотерапия и медицинская психология»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«Анестезиология-реаниматология»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«Паллиативная медицинская помощь»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«Организация здравоохранения и общественное здоровье»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«Судебно-психиатрическая экспертиза»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93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«Медицинская  и судебная психология»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8841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Обучение в системе НМО по оказанию помощи больным с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COVID-19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объеме 36 часов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16" y="4929198"/>
            <a:ext cx="2821921" cy="150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56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196273"/>
            <a:ext cx="81439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132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Награждение сотрудников ОГБУЗ «ТПКБ» в 2020 году</a:t>
            </a:r>
          </a:p>
          <a:p>
            <a:pPr marL="0" marR="0" lvl="0" indent="4413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413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413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13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13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13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13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13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13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839410"/>
              </p:ext>
            </p:extLst>
          </p:nvPr>
        </p:nvGraphicFramePr>
        <p:xfrm>
          <a:off x="142845" y="4714886"/>
          <a:ext cx="8858311" cy="200026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56594"/>
                <a:gridCol w="3139608"/>
                <a:gridCol w="3062109"/>
              </a:tblGrid>
              <a:tr h="40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Сотрудники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Врачи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СМП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ММП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0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428625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132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Нарушения трудовой дисциплины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0"/>
            <a:ext cx="6944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132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763482"/>
              </p:ext>
            </p:extLst>
          </p:nvPr>
        </p:nvGraphicFramePr>
        <p:xfrm>
          <a:off x="214282" y="857232"/>
          <a:ext cx="8786874" cy="321293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801"/>
                <a:gridCol w="4275073"/>
              </a:tblGrid>
              <a:tr h="272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поощрения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 2020 год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</a:tr>
              <a:tr h="554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Почетная Тамбовской Областной Думы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222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Почетная грамота Администрации области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72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Почетная грамота УЗО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4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Почетная грамота ОГБУЗ «ТПКБ»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4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Благодарность ОГБУЗ «ТПКБ»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789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Реабилитационные мероприятия </a:t>
            </a: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условиях пандемии COVID-19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464" y="3212976"/>
            <a:ext cx="4393551" cy="341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867" y="747856"/>
            <a:ext cx="3515501" cy="271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747856"/>
            <a:ext cx="4968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Реабилитационные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мероприятия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проводились в режиме онлайн в специально созданных на базе социальной сети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сообществах: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«Клубный дом»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«Психолог советует»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90" y="2316297"/>
            <a:ext cx="4080436" cy="273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04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23270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Профилактические мероприятия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условиях пандемии COVID-19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9660" y="49949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 апреля 2020 года обучающие семинары для специалистов первичного звена здравоохранения, специалистов образовательных организаций и  профилактические мероприятия для несовершеннолетних проводились в режиме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-конференций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вебинаров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844824"/>
            <a:ext cx="288032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 descr="D:\сайт срочно\2020 год\вебинар СПО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975" y="4221089"/>
            <a:ext cx="3740415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сайт срочно\2020 год\вебинар02.10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96" y="1850153"/>
            <a:ext cx="2840951" cy="215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сайт срочно\2020 год\семинар титова\IMG-20201203-WA00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1088"/>
            <a:ext cx="3108919" cy="244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D:\сайт срочно\2020 год\семтнар ельникова 2\IMG-20201218-WA00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182" y="1849017"/>
            <a:ext cx="2808420" cy="215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63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42505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Профилактические мероприятия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857233"/>
            <a:ext cx="9147130" cy="28315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специалистов первичного звена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учреждений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 обучающих мероприятий, приняли участие  432 специалистов из 23 ЛПУ</a:t>
            </a:r>
          </a:p>
          <a:p>
            <a:pPr algn="ctr"/>
            <a:endParaRPr lang="ru-RU" sz="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педагогов образовательных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учреждений</a:t>
            </a: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обучающих семинаров, приняли участие 618 специалистов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11 образовательных организаций</a:t>
            </a:r>
          </a:p>
          <a:p>
            <a:pPr algn="ctr"/>
            <a:endParaRPr lang="ru-RU" sz="1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учащихся общеобразовательных и средне - специальных учебных организаций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 профилактических мероприятий, приняли участие 676 человек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428596" y="5805264"/>
            <a:ext cx="828680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2486025" algn="l"/>
              </a:tabLst>
            </a:pPr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21 выступление в  СМИ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995" y="6305330"/>
            <a:ext cx="911163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Радио России» -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телеканал «Новый век» -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телеканал ВГТРК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IMG_20200219_1046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" t="9364" r="17176" b="13807"/>
          <a:stretch/>
        </p:blipFill>
        <p:spPr bwMode="auto">
          <a:xfrm>
            <a:off x="50995" y="3673104"/>
            <a:ext cx="3022874" cy="218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G-20200731-WA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873" y="3673104"/>
            <a:ext cx="2937383" cy="218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сайт срочно\2020 год\семинар 4 поликлиника\IMG-20200129-WA00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673104"/>
            <a:ext cx="2931055" cy="219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47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01062" y="282946"/>
            <a:ext cx="8691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Использование телемедицинских технологий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6606" y="1433418"/>
            <a:ext cx="689121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Сотрудничество с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ФГБУ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"Национальный медицинский исследовательский центр психиатрии и наркологии имени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В. П. Сербского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" Минздрава России.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1062" y="2708920"/>
            <a:ext cx="86194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Приняли участие в 32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телемедицинских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конференций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1062" y="806166"/>
            <a:ext cx="86914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Федеральный проект «Развитие сети национальных медицинских исследовательских центров и внедрение инновационных медицинских технологий»</a:t>
            </a:r>
          </a:p>
        </p:txBody>
      </p:sp>
      <p:pic>
        <p:nvPicPr>
          <p:cNvPr id="2052" name="Picture 4" descr="http://nncn.serbsky.ru/wp-content/uploads/2018/08/logo_fav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585" y="1268760"/>
            <a:ext cx="172819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сайт срочно\2020 год\тмк агафонова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25164"/>
            <a:ext cx="3610858" cy="270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сайт срочно\2020 год\тмк проваторов\IMG-20201216-WA00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824" y="3929303"/>
            <a:ext cx="3830592" cy="273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02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01062" y="282946"/>
            <a:ext cx="86914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90488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Применении </a:t>
            </a:r>
            <a:r>
              <a:rPr lang="ru-RU" sz="28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телемедицинских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технологий при оказании медицинской помощи</a:t>
            </a:r>
            <a:endParaRPr lang="ru-RU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1538" y="1643050"/>
          <a:ext cx="5786478" cy="4802124"/>
        </p:xfrm>
        <a:graphic>
          <a:graphicData uri="http://schemas.openxmlformats.org/drawingml/2006/table">
            <a:tbl>
              <a:tblPr/>
              <a:tblGrid>
                <a:gridCol w="4403295"/>
                <a:gridCol w="1383183"/>
              </a:tblGrid>
              <a:tr h="210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Общее количество ТМК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59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Форма ТМК: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врач-пациент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письменный запрос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49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Вид ТМК: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экстренная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плановая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неотложная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59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1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Вид запроса: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вопросы диагностики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вопросы лечения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правомерность диспансерного наблюдения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вопросы по </a:t>
                      </a: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мед.освидетельствованию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- другие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53" marR="67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02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5232" y="1186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Научно-практическая деятельность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909493"/>
              </p:ext>
            </p:extLst>
          </p:nvPr>
        </p:nvGraphicFramePr>
        <p:xfrm>
          <a:off x="198945" y="426840"/>
          <a:ext cx="3580968" cy="2685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Презентация" r:id="rId4" imgW="4570530" imgH="3427400" progId="PowerPoint.Show.12">
                  <p:embed/>
                </p:oleObj>
              </mc:Choice>
              <mc:Fallback>
                <p:oleObj name="Презентация" r:id="rId4" imgW="4570530" imgH="3427400" progId="PowerPoint.Show.12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45" y="426840"/>
                        <a:ext cx="3580968" cy="26854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85233" y="3289690"/>
            <a:ext cx="2874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октября 2020 года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Научно-практическая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конференция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«Психические расстройства в условиях пандемии COVID-19: проблемы и перспективы»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11257" y="2591038"/>
            <a:ext cx="258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29 октября 2020 года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Научно-практической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конференции, посвященной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100-летию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Московского научно-исследовательского института психиатрии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«Традиции и современность в психиатрии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69665" y="3227608"/>
            <a:ext cx="265630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16 ноября 2020 года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Научно-практическая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конференция с международным участием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«Психическое здоровье человека и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общества»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328" y="4599351"/>
            <a:ext cx="2520312" cy="189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355976" y="836712"/>
            <a:ext cx="4248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 ноября 2020 года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Всероссийская междисциплинарная научно-практическая конференция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«Медицинские и психологические аспекты женского здоровья в современной России»</a:t>
            </a:r>
          </a:p>
        </p:txBody>
      </p:sp>
      <p:pic>
        <p:nvPicPr>
          <p:cNvPr id="2060" name="Picture 12" descr="D:\сайт срочно\2020 год\конференция 25.11\IMG-20201125-WA001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98999"/>
            <a:ext cx="3006750" cy="189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D:\сайт срочно\2020 год\конференция 25.11\IMG-20201125-WA000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661" y="4599351"/>
            <a:ext cx="2520313" cy="189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90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4" t="26863" b="11882"/>
          <a:stretch/>
        </p:blipFill>
        <p:spPr bwMode="auto">
          <a:xfrm>
            <a:off x="461745" y="2929012"/>
            <a:ext cx="2591333" cy="36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83133" y="488976"/>
            <a:ext cx="52506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Более 20 статей  было опубликовано  в научных сборниках</a:t>
            </a:r>
          </a:p>
          <a:p>
            <a:pPr marL="342900" indent="-342900" algn="just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Сборник материалов XVII Съезда психиатров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России</a:t>
            </a:r>
          </a:p>
          <a:p>
            <a:pPr marL="342900" indent="-342900" algn="just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Сборник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материалов Всероссийской конференции молодых ученых Памяти академика АМН СССР А.В.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Снежневского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«#Эндогенные психические расстройства»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60" y="66690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Научно-практическая деятельность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77" y="1052736"/>
            <a:ext cx="3250356" cy="859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25578" y="3162960"/>
            <a:ext cx="29153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Медицинский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психолог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Татьяна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Глазкова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-победитель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конкурса научных работ Всероссийской конференции молодых ученых Памяти академика АМН СССР А.В.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Снежневского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«#Эндогенные психические расстройства»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098" y="2929012"/>
            <a:ext cx="2531448" cy="36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03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image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174" y="101793"/>
            <a:ext cx="1348874" cy="134213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488221" y="5433938"/>
            <a:ext cx="55243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24 ноября 2020 г.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Межрегиональная научно-практическая конференция «О создании региональной системы поддержки семей, воспитывающих детей с ментальными нарушениями»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88221" y="1787237"/>
            <a:ext cx="54644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19 марта 2020 г.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Научно-практический семинар «Особенности диагностики и реабилитации детей с ментальными нарушениями, в том числе с синдромом Дауна»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2038" y="149081"/>
            <a:ext cx="73205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Пилотный проект помощи семьям, воспитывающим детей с ментальными нарушениями, в том числе с синдромом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Дауна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51891" y="982470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2020 году продолжилась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Пилотного проекта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помощи семьям, воспитывающим детей с ментальными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нарушениями. 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2714620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13" y="1800674"/>
            <a:ext cx="3141099" cy="235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34"/>
          <a:stretch/>
        </p:blipFill>
        <p:spPr bwMode="auto">
          <a:xfrm>
            <a:off x="187717" y="4490312"/>
            <a:ext cx="3128347" cy="204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485833" y="3002336"/>
            <a:ext cx="24668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ноября 2020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г. Мастер-класс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«Эффективные методы обучения с применением элементов АВА терапии детей с расстройствами аутистического спектра»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221" y="3157939"/>
            <a:ext cx="2997612" cy="201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5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44" y="3000368"/>
            <a:ext cx="4019380" cy="25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75227" cy="61610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с социально-ориентированными НКО</a:t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7142" y="2360885"/>
            <a:ext cx="5112568" cy="1656183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ru-RU" sz="1800" dirty="0" smtClean="0"/>
              <a:t>     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49" b="27224"/>
          <a:stretch/>
        </p:blipFill>
        <p:spPr bwMode="auto">
          <a:xfrm>
            <a:off x="263544" y="5088146"/>
            <a:ext cx="919631" cy="483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3544" y="1949825"/>
            <a:ext cx="40193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ТРО ООИ «Новые возможности»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Театр учит 2» 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Победитель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конкурса  </a:t>
            </a:r>
            <a:r>
              <a:rPr lang="ru-RU" sz="1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«Президентские гранты - </a:t>
            </a:r>
            <a:r>
              <a:rPr lang="ru-RU" sz="1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2020»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785794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2020 году продолжилось сотрудничество с общественными организациями ТРО ООИ «Новые возможности»,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АНО ЦР «Прозрение».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12519" y="1485845"/>
            <a:ext cx="70275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Совместная реализация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грантовых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проектов  в 2020 году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2924" y="1949825"/>
            <a:ext cx="46815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Проект «Театр учит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стал  лауреатом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конкурса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«Тамбов — наш общий дом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номинации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Не ради славы, а по зову сердца»</a:t>
            </a:r>
          </a:p>
        </p:txBody>
      </p:sp>
      <p:pic>
        <p:nvPicPr>
          <p:cNvPr id="3076" name="Picture 4" descr="https://sun9-14.userapi.com/impg/iC4D4yrEeHHgMcQm9EAzdOrutft_FJjQ6-yF-w/9w8OhpG4pH0.jpg?size=780x1040&amp;quality=96&amp;proxy=1&amp;sign=7008fabfea19a356eff642dba5bae9c1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5" t="18246" r="6109"/>
          <a:stretch/>
        </p:blipFill>
        <p:spPr bwMode="auto">
          <a:xfrm>
            <a:off x="5436096" y="2726468"/>
            <a:ext cx="2317342" cy="316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76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Segoe Print" pitchFamily="2" charset="0"/>
                <a:ea typeface="Yu Mincho Light" pitchFamily="18" charset="-128"/>
              </a:rPr>
              <a:t>Спасибо за </a:t>
            </a:r>
            <a:r>
              <a:rPr lang="ru-RU" sz="8000" b="1" dirty="0" smtClean="0">
                <a:solidFill>
                  <a:srgbClr val="FF0000"/>
                </a:solidFill>
                <a:latin typeface="Segoe Print" pitchFamily="2" charset="0"/>
                <a:ea typeface="Yu Mincho Light" pitchFamily="18" charset="-128"/>
              </a:rPr>
              <a:t>внимание!</a:t>
            </a:r>
            <a:endParaRPr lang="ru-RU" sz="8000" b="1" dirty="0">
              <a:solidFill>
                <a:srgbClr val="FF0000"/>
              </a:solidFill>
              <a:latin typeface="Segoe Print" pitchFamily="2" charset="0"/>
              <a:ea typeface="Yu Mincho Light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502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Углы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微软雅黑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ＭＳ Ｐゴシック"/>
      <a:font script="Hang" typeface="맑은 고딕"/>
      <a:font script="Hans" typeface="隶书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Аспект">
    <a:fillStyleLst>
      <a:solidFill>
        <a:schemeClr val="phClr"/>
      </a:solidFill>
      <a:gradFill rotWithShape="1">
        <a:gsLst>
          <a:gs pos="0">
            <a:schemeClr val="phClr">
              <a:tint val="65000"/>
              <a:satMod val="270000"/>
            </a:schemeClr>
          </a:gs>
          <a:gs pos="25000">
            <a:schemeClr val="phClr">
              <a:tint val="60000"/>
              <a:satMod val="300000"/>
            </a:schemeClr>
          </a:gs>
          <a:gs pos="100000">
            <a:schemeClr val="phClr">
              <a:tint val="29000"/>
              <a:satMod val="40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45000"/>
              <a:satMod val="155000"/>
            </a:schemeClr>
          </a:gs>
          <a:gs pos="60000">
            <a:schemeClr val="phClr">
              <a:shade val="95000"/>
              <a:satMod val="150000"/>
            </a:schemeClr>
          </a:gs>
          <a:gs pos="100000">
            <a:schemeClr val="phClr">
              <a:tint val="87000"/>
              <a:satMod val="2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atMod val="150000"/>
          </a:schemeClr>
        </a:solidFill>
        <a:prstDash val="solid"/>
      </a:ln>
      <a:ln w="425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2162</TotalTime>
  <Words>5074</Words>
  <Application>Microsoft Office PowerPoint</Application>
  <PresentationFormat>Экран (4:3)</PresentationFormat>
  <Paragraphs>2046</Paragraphs>
  <Slides>71</Slides>
  <Notes>70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3" baseType="lpstr">
      <vt:lpstr>Тема Office</vt:lpstr>
      <vt:lpstr>Презентация</vt:lpstr>
      <vt:lpstr>Презентация PowerPoint</vt:lpstr>
      <vt:lpstr>Общая заболеваемость населения Тамбовской области психическими расстройствами  </vt:lpstr>
      <vt:lpstr>Презентация PowerPoint</vt:lpstr>
      <vt:lpstr>С впервые в жизни установленным диагнозом, взятых на диспансерное наблюдение врача-психиатра в Тамбовской области</vt:lpstr>
      <vt:lpstr>Презентация PowerPoint</vt:lpstr>
      <vt:lpstr>Презентация PowerPoint</vt:lpstr>
      <vt:lpstr>Общая заболеваемость населения Тамбовской области наркологическими расстройствами</vt:lpstr>
      <vt:lpstr> Первичная заболеваемость населения Тамбовской области наркологическими расстройствами </vt:lpstr>
      <vt:lpstr> Ремиссия  пациентов , состоящих под наблюдением нарколога  с диагнозом алкогольная зависимость</vt:lpstr>
      <vt:lpstr>Показатели работы амбулаторной психиатрической помощи в ОГБУЗ «ТПКБ»</vt:lpstr>
      <vt:lpstr>Обращаемость населения за амбулаторной психиатрической помощью в ДПНО</vt:lpstr>
      <vt:lpstr>Показатели работы амбулаторной наркологической помощи в ОГБУЗ «ТПКБ»</vt:lpstr>
      <vt:lpstr>Новый наркологический корпус</vt:lpstr>
      <vt:lpstr>Презентация PowerPoint</vt:lpstr>
      <vt:lpstr>Среднегодовые койки ОГБУЗ «ТПКБ»</vt:lpstr>
      <vt:lpstr>Направленные в психоневрологические интернаты Тамбовской области</vt:lpstr>
      <vt:lpstr>Показатели работы стационара ОГБУЗ «ТПКБ»</vt:lpstr>
      <vt:lpstr>Структура пролеченных больных в стационаре ОГБУЗ «ТПКБ»</vt:lpstr>
      <vt:lpstr>Работа реабилитационного наркологического центра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Деятельность отделения для лечения больных с COVID-19</vt:lpstr>
      <vt:lpstr>Презентация PowerPoint</vt:lpstr>
      <vt:lpstr>Презентация PowerPoint</vt:lpstr>
      <vt:lpstr>Презентация PowerPoint</vt:lpstr>
      <vt:lpstr>Суицидальная активность несовершеннолетних Тамбовской области</vt:lpstr>
      <vt:lpstr>Завершенные суициды несовершеннолетних в Тамбовской области</vt:lpstr>
      <vt:lpstr>Презентация PowerPoint</vt:lpstr>
      <vt:lpstr>Служба «Телефон доверия»  </vt:lpstr>
      <vt:lpstr>Работа кабинета  медико-психосоциальной помощи</vt:lpstr>
      <vt:lpstr>Психотерапевтическое отделение  с функциями кризисного стационара </vt:lpstr>
      <vt:lpstr>Пролеченные в стационарных условиях ОГБУЗ «ТПКБ» в связи с суицидальными попытками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выполнения объемов оказания специализированной медицинской помощи</vt:lpstr>
      <vt:lpstr>Презентация PowerPoint</vt:lpstr>
      <vt:lpstr>Материальные ресурсы  </vt:lpstr>
      <vt:lpstr>Презентация PowerPoint</vt:lpstr>
      <vt:lpstr>Зарплатоёмкость</vt:lpstr>
      <vt:lpstr>Ремонт зданий и сооружений в 2020 году</vt:lpstr>
      <vt:lpstr>Оборудование, хозяйственный инвентарь</vt:lpstr>
      <vt:lpstr>Медицинская  мебель </vt:lpstr>
      <vt:lpstr>Мягкий инвентарь  </vt:lpstr>
      <vt:lpstr>Питание больных</vt:lpstr>
      <vt:lpstr>Расходование средств пациентов под опекой ОГБУЗ «ТПКБ»</vt:lpstr>
      <vt:lpstr>Презентация PowerPoint</vt:lpstr>
      <vt:lpstr>Укомплектованность штатов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Профилактические мероприятия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с социально-ориентированными НКО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Медицинская  мебель</dc:title>
  <dc:creator>Admin</dc:creator>
  <cp:lastModifiedBy>OKO_D</cp:lastModifiedBy>
  <cp:revision>246</cp:revision>
  <dcterms:created xsi:type="dcterms:W3CDTF">2021-02-02T05:58:25Z</dcterms:created>
  <dcterms:modified xsi:type="dcterms:W3CDTF">2021-02-17T09:37:38Z</dcterms:modified>
</cp:coreProperties>
</file>